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41"/>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9" r:id="rId17"/>
    <p:sldId id="270" r:id="rId18"/>
    <p:sldId id="271" r:id="rId19"/>
    <p:sldId id="272" r:id="rId20"/>
    <p:sldId id="273" r:id="rId21"/>
    <p:sldId id="274" r:id="rId22"/>
    <p:sldId id="275" r:id="rId23"/>
    <p:sldId id="276" r:id="rId24"/>
    <p:sldId id="277" r:id="rId25"/>
    <p:sldId id="278" r:id="rId26"/>
    <p:sldId id="279"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Lst>
  <p:sldSz cx="12239625" cy="6840538"/>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55">
          <p15:clr>
            <a:srgbClr val="A4A3A4"/>
          </p15:clr>
        </p15:guide>
        <p15:guide id="2" pos="385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5" roundtripDataSignature="AMtx7mjXLzpgSkFpjBmo/hrMnuL0nJjMx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D82555-537F-E2F1-613C-D8E839C8829C}" name="Andrasko, Rhiannon" initials="AR" userId="S::rhiannon.andrasko@wjec.co.uk::15be4c62-2de6-4343-a7f4-3c209826edd1"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22FEBD-D685-42EC-FCDD-CCDDAD92D360}" v="1" dt="2025-10-28T16:39:43.840"/>
    <p1510:client id="{E0737D02-EFDB-D1FC-2A4C-0FC6424AA80B}" v="5" dt="2025-10-28T15:22:51.563"/>
  </p1510:revLst>
</p1510:revInfo>
</file>

<file path=ppt/tableStyles.xml><?xml version="1.0" encoding="utf-8"?>
<a:tblStyleLst xmlns:a="http://schemas.openxmlformats.org/drawingml/2006/main" def="{13BBD1FA-BC61-4261-A975-B21B2D6336F2}">
  <a:tblStyle styleId="{13BBD1FA-BC61-4261-A975-B21B2D6336F2}"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552" autoAdjust="0"/>
  </p:normalViewPr>
  <p:slideViewPr>
    <p:cSldViewPr snapToGrid="0">
      <p:cViewPr varScale="1">
        <p:scale>
          <a:sx n="97" d="100"/>
          <a:sy n="97" d="100"/>
        </p:scale>
        <p:origin x="252" y="84"/>
      </p:cViewPr>
      <p:guideLst>
        <p:guide orient="horz" pos="2155"/>
        <p:guide pos="3855"/>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customschemas.google.com/relationships/presentationmetadata" Target="meta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asko, Rhiannon" userId="S::rhiannon.andrasko@wjec.co.uk::15be4c62-2de6-4343-a7f4-3c209826edd1" providerId="AD" clId="Web-{E0737D02-EFDB-D1FC-2A4C-0FC6424AA80B}"/>
    <pc:docChg chg="mod modSld">
      <pc:chgData name="Andrasko, Rhiannon" userId="S::rhiannon.andrasko@wjec.co.uk::15be4c62-2de6-4343-a7f4-3c209826edd1" providerId="AD" clId="Web-{E0737D02-EFDB-D1FC-2A4C-0FC6424AA80B}" dt="2025-10-28T15:24:04.348" v="8"/>
      <pc:docMkLst>
        <pc:docMk/>
      </pc:docMkLst>
      <pc:sldChg chg="modNotes">
        <pc:chgData name="Andrasko, Rhiannon" userId="S::rhiannon.andrasko@wjec.co.uk::15be4c62-2de6-4343-a7f4-3c209826edd1" providerId="AD" clId="Web-{E0737D02-EFDB-D1FC-2A4C-0FC6424AA80B}" dt="2025-10-28T15:22:34.546" v="3"/>
        <pc:sldMkLst>
          <pc:docMk/>
          <pc:sldMk cId="0" sldId="276"/>
        </pc:sldMkLst>
      </pc:sldChg>
      <pc:sldChg chg="modSp">
        <pc:chgData name="Andrasko, Rhiannon" userId="S::rhiannon.andrasko@wjec.co.uk::15be4c62-2de6-4343-a7f4-3c209826edd1" providerId="AD" clId="Web-{E0737D02-EFDB-D1FC-2A4C-0FC6424AA80B}" dt="2025-10-28T15:22:51.156" v="5" actId="20577"/>
        <pc:sldMkLst>
          <pc:docMk/>
          <pc:sldMk cId="0" sldId="277"/>
        </pc:sldMkLst>
        <pc:spChg chg="mod">
          <ac:chgData name="Andrasko, Rhiannon" userId="S::rhiannon.andrasko@wjec.co.uk::15be4c62-2de6-4343-a7f4-3c209826edd1" providerId="AD" clId="Web-{E0737D02-EFDB-D1FC-2A4C-0FC6424AA80B}" dt="2025-10-28T15:22:51.156" v="5" actId="20577"/>
          <ac:spMkLst>
            <pc:docMk/>
            <pc:sldMk cId="0" sldId="277"/>
            <ac:spMk id="173" creationId="{00000000-0000-0000-0000-000000000000}"/>
          </ac:spMkLst>
        </pc:spChg>
      </pc:sldChg>
      <pc:sldChg chg="modNotes">
        <pc:chgData name="Andrasko, Rhiannon" userId="S::rhiannon.andrasko@wjec.co.uk::15be4c62-2de6-4343-a7f4-3c209826edd1" providerId="AD" clId="Web-{E0737D02-EFDB-D1FC-2A4C-0FC6424AA80B}" dt="2025-10-28T15:24:04.348" v="8"/>
        <pc:sldMkLst>
          <pc:docMk/>
          <pc:sldMk cId="0" sldId="283"/>
        </pc:sldMkLst>
      </pc:sldChg>
    </pc:docChg>
  </pc:docChgLst>
  <pc:docChgLst>
    <pc:chgData name="Mark Thirlwell" userId="0eea46bc-1a08-4dae-8290-d9217da89020" providerId="ADAL" clId="{A74DFD5C-A00E-4D75-B54F-AE1372332AAE}"/>
    <pc:docChg chg="undo custSel modSld">
      <pc:chgData name="Mark Thirlwell" userId="0eea46bc-1a08-4dae-8290-d9217da89020" providerId="ADAL" clId="{A74DFD5C-A00E-4D75-B54F-AE1372332AAE}" dt="2025-10-14T11:04:51.189" v="239" actId="20577"/>
      <pc:docMkLst>
        <pc:docMk/>
      </pc:docMkLst>
      <pc:sldChg chg="modSp mod">
        <pc:chgData name="Mark Thirlwell" userId="0eea46bc-1a08-4dae-8290-d9217da89020" providerId="ADAL" clId="{A74DFD5C-A00E-4D75-B54F-AE1372332AAE}" dt="2025-10-14T10:36:52.018" v="3" actId="948"/>
        <pc:sldMkLst>
          <pc:docMk/>
          <pc:sldMk cId="0" sldId="256"/>
        </pc:sldMkLst>
        <pc:spChg chg="mod">
          <ac:chgData name="Mark Thirlwell" userId="0eea46bc-1a08-4dae-8290-d9217da89020" providerId="ADAL" clId="{A74DFD5C-A00E-4D75-B54F-AE1372332AAE}" dt="2025-10-14T10:36:52.018" v="3" actId="948"/>
          <ac:spMkLst>
            <pc:docMk/>
            <pc:sldMk cId="0" sldId="256"/>
            <ac:spMk id="38" creationId="{00000000-0000-0000-0000-000000000000}"/>
          </ac:spMkLst>
        </pc:spChg>
      </pc:sldChg>
      <pc:sldChg chg="modSp mod modNotesTx">
        <pc:chgData name="Mark Thirlwell" userId="0eea46bc-1a08-4dae-8290-d9217da89020" providerId="ADAL" clId="{A74DFD5C-A00E-4D75-B54F-AE1372332AAE}" dt="2025-10-14T10:44:23.491" v="10" actId="20577"/>
        <pc:sldMkLst>
          <pc:docMk/>
          <pc:sldMk cId="0" sldId="259"/>
        </pc:sldMkLst>
        <pc:spChg chg="mod">
          <ac:chgData name="Mark Thirlwell" userId="0eea46bc-1a08-4dae-8290-d9217da89020" providerId="ADAL" clId="{A74DFD5C-A00E-4D75-B54F-AE1372332AAE}" dt="2025-10-14T10:44:19.111" v="9" actId="14100"/>
          <ac:spMkLst>
            <pc:docMk/>
            <pc:sldMk cId="0" sldId="259"/>
            <ac:spMk id="56" creationId="{00000000-0000-0000-0000-000000000000}"/>
          </ac:spMkLst>
        </pc:spChg>
        <pc:picChg chg="mod">
          <ac:chgData name="Mark Thirlwell" userId="0eea46bc-1a08-4dae-8290-d9217da89020" providerId="ADAL" clId="{A74DFD5C-A00E-4D75-B54F-AE1372332AAE}" dt="2025-10-14T10:44:11.422" v="8" actId="1076"/>
          <ac:picMkLst>
            <pc:docMk/>
            <pc:sldMk cId="0" sldId="259"/>
            <ac:picMk id="57" creationId="{00000000-0000-0000-0000-000000000000}"/>
          </ac:picMkLst>
        </pc:picChg>
      </pc:sldChg>
      <pc:sldChg chg="modSp mod modNotesTx">
        <pc:chgData name="Mark Thirlwell" userId="0eea46bc-1a08-4dae-8290-d9217da89020" providerId="ADAL" clId="{A74DFD5C-A00E-4D75-B54F-AE1372332AAE}" dt="2025-10-14T10:49:34.046" v="36" actId="20577"/>
        <pc:sldMkLst>
          <pc:docMk/>
          <pc:sldMk cId="0" sldId="260"/>
        </pc:sldMkLst>
        <pc:spChg chg="mod">
          <ac:chgData name="Mark Thirlwell" userId="0eea46bc-1a08-4dae-8290-d9217da89020" providerId="ADAL" clId="{A74DFD5C-A00E-4D75-B54F-AE1372332AAE}" dt="2025-10-14T10:49:34.046" v="36" actId="20577"/>
          <ac:spMkLst>
            <pc:docMk/>
            <pc:sldMk cId="0" sldId="260"/>
            <ac:spMk id="63" creationId="{00000000-0000-0000-0000-000000000000}"/>
          </ac:spMkLst>
        </pc:spChg>
        <pc:picChg chg="mod">
          <ac:chgData name="Mark Thirlwell" userId="0eea46bc-1a08-4dae-8290-d9217da89020" providerId="ADAL" clId="{A74DFD5C-A00E-4D75-B54F-AE1372332AAE}" dt="2025-10-14T10:45:34.304" v="20" actId="1076"/>
          <ac:picMkLst>
            <pc:docMk/>
            <pc:sldMk cId="0" sldId="260"/>
            <ac:picMk id="64" creationId="{00000000-0000-0000-0000-000000000000}"/>
          </ac:picMkLst>
        </pc:picChg>
      </pc:sldChg>
      <pc:sldChg chg="modSp mod">
        <pc:chgData name="Mark Thirlwell" userId="0eea46bc-1a08-4dae-8290-d9217da89020" providerId="ADAL" clId="{A74DFD5C-A00E-4D75-B54F-AE1372332AAE}" dt="2025-10-14T10:49:29.447" v="35" actId="20577"/>
        <pc:sldMkLst>
          <pc:docMk/>
          <pc:sldMk cId="0" sldId="261"/>
        </pc:sldMkLst>
        <pc:spChg chg="mod">
          <ac:chgData name="Mark Thirlwell" userId="0eea46bc-1a08-4dae-8290-d9217da89020" providerId="ADAL" clId="{A74DFD5C-A00E-4D75-B54F-AE1372332AAE}" dt="2025-10-14T10:49:29.447" v="35" actId="20577"/>
          <ac:spMkLst>
            <pc:docMk/>
            <pc:sldMk cId="0" sldId="261"/>
            <ac:spMk id="70" creationId="{00000000-0000-0000-0000-000000000000}"/>
          </ac:spMkLst>
        </pc:spChg>
      </pc:sldChg>
      <pc:sldChg chg="modSp mod modNotesTx">
        <pc:chgData name="Mark Thirlwell" userId="0eea46bc-1a08-4dae-8290-d9217da89020" providerId="ADAL" clId="{A74DFD5C-A00E-4D75-B54F-AE1372332AAE}" dt="2025-10-14T10:49:43.379" v="37" actId="20577"/>
        <pc:sldMkLst>
          <pc:docMk/>
          <pc:sldMk cId="0" sldId="262"/>
        </pc:sldMkLst>
        <pc:spChg chg="mod">
          <ac:chgData name="Mark Thirlwell" userId="0eea46bc-1a08-4dae-8290-d9217da89020" providerId="ADAL" clId="{A74DFD5C-A00E-4D75-B54F-AE1372332AAE}" dt="2025-10-14T10:48:04.741" v="27" actId="20577"/>
          <ac:spMkLst>
            <pc:docMk/>
            <pc:sldMk cId="0" sldId="262"/>
            <ac:spMk id="75" creationId="{00000000-0000-0000-0000-000000000000}"/>
          </ac:spMkLst>
        </pc:spChg>
        <pc:spChg chg="mod">
          <ac:chgData name="Mark Thirlwell" userId="0eea46bc-1a08-4dae-8290-d9217da89020" providerId="ADAL" clId="{A74DFD5C-A00E-4D75-B54F-AE1372332AAE}" dt="2025-10-14T10:49:24.142" v="34" actId="20577"/>
          <ac:spMkLst>
            <pc:docMk/>
            <pc:sldMk cId="0" sldId="262"/>
            <ac:spMk id="76" creationId="{00000000-0000-0000-0000-000000000000}"/>
          </ac:spMkLst>
        </pc:spChg>
        <pc:picChg chg="mod">
          <ac:chgData name="Mark Thirlwell" userId="0eea46bc-1a08-4dae-8290-d9217da89020" providerId="ADAL" clId="{A74DFD5C-A00E-4D75-B54F-AE1372332AAE}" dt="2025-10-14T10:49:17.414" v="32" actId="1076"/>
          <ac:picMkLst>
            <pc:docMk/>
            <pc:sldMk cId="0" sldId="262"/>
            <ac:picMk id="77" creationId="{00000000-0000-0000-0000-000000000000}"/>
          </ac:picMkLst>
        </pc:picChg>
      </pc:sldChg>
      <pc:sldChg chg="delSp modSp mod modNotesTx">
        <pc:chgData name="Mark Thirlwell" userId="0eea46bc-1a08-4dae-8290-d9217da89020" providerId="ADAL" clId="{A74DFD5C-A00E-4D75-B54F-AE1372332AAE}" dt="2025-10-14T10:51:33.331" v="41" actId="20577"/>
        <pc:sldMkLst>
          <pc:docMk/>
          <pc:sldMk cId="0" sldId="263"/>
        </pc:sldMkLst>
        <pc:spChg chg="mod">
          <ac:chgData name="Mark Thirlwell" userId="0eea46bc-1a08-4dae-8290-d9217da89020" providerId="ADAL" clId="{A74DFD5C-A00E-4D75-B54F-AE1372332AAE}" dt="2025-10-14T10:51:33.331" v="41" actId="20577"/>
          <ac:spMkLst>
            <pc:docMk/>
            <pc:sldMk cId="0" sldId="263"/>
            <ac:spMk id="83" creationId="{00000000-0000-0000-0000-000000000000}"/>
          </ac:spMkLst>
        </pc:spChg>
      </pc:sldChg>
      <pc:sldChg chg="modSp mod">
        <pc:chgData name="Mark Thirlwell" userId="0eea46bc-1a08-4dae-8290-d9217da89020" providerId="ADAL" clId="{A74DFD5C-A00E-4D75-B54F-AE1372332AAE}" dt="2025-10-14T10:51:39.027" v="42" actId="20577"/>
        <pc:sldMkLst>
          <pc:docMk/>
          <pc:sldMk cId="0" sldId="264"/>
        </pc:sldMkLst>
        <pc:spChg chg="mod">
          <ac:chgData name="Mark Thirlwell" userId="0eea46bc-1a08-4dae-8290-d9217da89020" providerId="ADAL" clId="{A74DFD5C-A00E-4D75-B54F-AE1372332AAE}" dt="2025-10-14T10:51:39.027" v="42" actId="20577"/>
          <ac:spMkLst>
            <pc:docMk/>
            <pc:sldMk cId="0" sldId="264"/>
            <ac:spMk id="91" creationId="{00000000-0000-0000-0000-000000000000}"/>
          </ac:spMkLst>
        </pc:spChg>
      </pc:sldChg>
      <pc:sldChg chg="modSp mod modNotesTx">
        <pc:chgData name="Mark Thirlwell" userId="0eea46bc-1a08-4dae-8290-d9217da89020" providerId="ADAL" clId="{A74DFD5C-A00E-4D75-B54F-AE1372332AAE}" dt="2025-10-14T10:54:03.316" v="62" actId="20577"/>
        <pc:sldMkLst>
          <pc:docMk/>
          <pc:sldMk cId="0" sldId="265"/>
        </pc:sldMkLst>
        <pc:spChg chg="mod">
          <ac:chgData name="Mark Thirlwell" userId="0eea46bc-1a08-4dae-8290-d9217da89020" providerId="ADAL" clId="{A74DFD5C-A00E-4D75-B54F-AE1372332AAE}" dt="2025-10-14T10:53:55.333" v="60" actId="14100"/>
          <ac:spMkLst>
            <pc:docMk/>
            <pc:sldMk cId="0" sldId="265"/>
            <ac:spMk id="97" creationId="{00000000-0000-0000-0000-000000000000}"/>
          </ac:spMkLst>
        </pc:spChg>
        <pc:picChg chg="mod">
          <ac:chgData name="Mark Thirlwell" userId="0eea46bc-1a08-4dae-8290-d9217da89020" providerId="ADAL" clId="{A74DFD5C-A00E-4D75-B54F-AE1372332AAE}" dt="2025-10-14T10:53:59.412" v="61" actId="14100"/>
          <ac:picMkLst>
            <pc:docMk/>
            <pc:sldMk cId="0" sldId="265"/>
            <ac:picMk id="98" creationId="{00000000-0000-0000-0000-000000000000}"/>
          </ac:picMkLst>
        </pc:picChg>
      </pc:sldChg>
      <pc:sldChg chg="delSp modSp mod modNotesTx">
        <pc:chgData name="Mark Thirlwell" userId="0eea46bc-1a08-4dae-8290-d9217da89020" providerId="ADAL" clId="{A74DFD5C-A00E-4D75-B54F-AE1372332AAE}" dt="2025-10-14T10:56:14.942" v="118" actId="20577"/>
        <pc:sldMkLst>
          <pc:docMk/>
          <pc:sldMk cId="0" sldId="276"/>
        </pc:sldMkLst>
        <pc:spChg chg="mod">
          <ac:chgData name="Mark Thirlwell" userId="0eea46bc-1a08-4dae-8290-d9217da89020" providerId="ADAL" clId="{A74DFD5C-A00E-4D75-B54F-AE1372332AAE}" dt="2025-10-14T10:56:14.942" v="118" actId="20577"/>
          <ac:spMkLst>
            <pc:docMk/>
            <pc:sldMk cId="0" sldId="276"/>
            <ac:spMk id="165" creationId="{00000000-0000-0000-0000-000000000000}"/>
          </ac:spMkLst>
        </pc:spChg>
      </pc:sldChg>
      <pc:sldChg chg="modSp mod modNotesTx">
        <pc:chgData name="Mark Thirlwell" userId="0eea46bc-1a08-4dae-8290-d9217da89020" providerId="ADAL" clId="{A74DFD5C-A00E-4D75-B54F-AE1372332AAE}" dt="2025-10-14T11:00:24.833" v="161" actId="20577"/>
        <pc:sldMkLst>
          <pc:docMk/>
          <pc:sldMk cId="0" sldId="278"/>
        </pc:sldMkLst>
        <pc:spChg chg="mod">
          <ac:chgData name="Mark Thirlwell" userId="0eea46bc-1a08-4dae-8290-d9217da89020" providerId="ADAL" clId="{A74DFD5C-A00E-4D75-B54F-AE1372332AAE}" dt="2025-10-14T11:00:24.833" v="161" actId="20577"/>
          <ac:spMkLst>
            <pc:docMk/>
            <pc:sldMk cId="0" sldId="278"/>
            <ac:spMk id="179" creationId="{00000000-0000-0000-0000-000000000000}"/>
          </ac:spMkLst>
        </pc:spChg>
        <pc:picChg chg="mod modCrop">
          <ac:chgData name="Mark Thirlwell" userId="0eea46bc-1a08-4dae-8290-d9217da89020" providerId="ADAL" clId="{A74DFD5C-A00E-4D75-B54F-AE1372332AAE}" dt="2025-10-14T11:00:12.677" v="159" actId="1076"/>
          <ac:picMkLst>
            <pc:docMk/>
            <pc:sldMk cId="0" sldId="278"/>
            <ac:picMk id="180" creationId="{00000000-0000-0000-0000-000000000000}"/>
          </ac:picMkLst>
        </pc:picChg>
        <pc:picChg chg="mod modCrop">
          <ac:chgData name="Mark Thirlwell" userId="0eea46bc-1a08-4dae-8290-d9217da89020" providerId="ADAL" clId="{A74DFD5C-A00E-4D75-B54F-AE1372332AAE}" dt="2025-10-14T11:00:04.849" v="158" actId="732"/>
          <ac:picMkLst>
            <pc:docMk/>
            <pc:sldMk cId="0" sldId="278"/>
            <ac:picMk id="181" creationId="{00000000-0000-0000-0000-000000000000}"/>
          </ac:picMkLst>
        </pc:picChg>
      </pc:sldChg>
      <pc:sldChg chg="modSp mod">
        <pc:chgData name="Mark Thirlwell" userId="0eea46bc-1a08-4dae-8290-d9217da89020" providerId="ADAL" clId="{A74DFD5C-A00E-4D75-B54F-AE1372332AAE}" dt="2025-10-14T11:04:51.189" v="239" actId="20577"/>
        <pc:sldMkLst>
          <pc:docMk/>
          <pc:sldMk cId="0" sldId="281"/>
        </pc:sldMkLst>
        <pc:spChg chg="mod">
          <ac:chgData name="Mark Thirlwell" userId="0eea46bc-1a08-4dae-8290-d9217da89020" providerId="ADAL" clId="{A74DFD5C-A00E-4D75-B54F-AE1372332AAE}" dt="2025-10-14T11:04:51.189" v="239" actId="20577"/>
          <ac:spMkLst>
            <pc:docMk/>
            <pc:sldMk cId="0" sldId="281"/>
            <ac:spMk id="199" creationId="{00000000-0000-0000-0000-000000000000}"/>
          </ac:spMkLst>
        </pc:spChg>
      </pc:sldChg>
      <pc:sldChg chg="delSp modSp mod modNotesTx">
        <pc:chgData name="Mark Thirlwell" userId="0eea46bc-1a08-4dae-8290-d9217da89020" providerId="ADAL" clId="{A74DFD5C-A00E-4D75-B54F-AE1372332AAE}" dt="2025-10-14T11:03:41.788" v="234" actId="20577"/>
        <pc:sldMkLst>
          <pc:docMk/>
          <pc:sldMk cId="0" sldId="283"/>
        </pc:sldMkLst>
        <pc:spChg chg="mod">
          <ac:chgData name="Mark Thirlwell" userId="0eea46bc-1a08-4dae-8290-d9217da89020" providerId="ADAL" clId="{A74DFD5C-A00E-4D75-B54F-AE1372332AAE}" dt="2025-10-14T11:03:15.699" v="222" actId="20577"/>
          <ac:spMkLst>
            <pc:docMk/>
            <pc:sldMk cId="0" sldId="283"/>
            <ac:spMk id="211" creationId="{00000000-0000-0000-0000-000000000000}"/>
          </ac:spMkLst>
        </pc:spChg>
      </pc:sldChg>
      <pc:sldChg chg="modSp mod">
        <pc:chgData name="Mark Thirlwell" userId="0eea46bc-1a08-4dae-8290-d9217da89020" providerId="ADAL" clId="{A74DFD5C-A00E-4D75-B54F-AE1372332AAE}" dt="2025-10-14T11:03:53.187" v="235" actId="20577"/>
        <pc:sldMkLst>
          <pc:docMk/>
          <pc:sldMk cId="0" sldId="284"/>
        </pc:sldMkLst>
        <pc:spChg chg="mod">
          <ac:chgData name="Mark Thirlwell" userId="0eea46bc-1a08-4dae-8290-d9217da89020" providerId="ADAL" clId="{A74DFD5C-A00E-4D75-B54F-AE1372332AAE}" dt="2025-10-14T11:03:53.187" v="235" actId="20577"/>
          <ac:spMkLst>
            <pc:docMk/>
            <pc:sldMk cId="0" sldId="284"/>
            <ac:spMk id="218" creationId="{00000000-0000-0000-0000-000000000000}"/>
          </ac:spMkLst>
        </pc:spChg>
      </pc:sldChg>
      <pc:sldChg chg="modSp mod">
        <pc:chgData name="Mark Thirlwell" userId="0eea46bc-1a08-4dae-8290-d9217da89020" providerId="ADAL" clId="{A74DFD5C-A00E-4D75-B54F-AE1372332AAE}" dt="2025-10-14T11:03:57.629" v="236" actId="20577"/>
        <pc:sldMkLst>
          <pc:docMk/>
          <pc:sldMk cId="0" sldId="285"/>
        </pc:sldMkLst>
        <pc:spChg chg="mod">
          <ac:chgData name="Mark Thirlwell" userId="0eea46bc-1a08-4dae-8290-d9217da89020" providerId="ADAL" clId="{A74DFD5C-A00E-4D75-B54F-AE1372332AAE}" dt="2025-10-14T11:03:57.629" v="236" actId="20577"/>
          <ac:spMkLst>
            <pc:docMk/>
            <pc:sldMk cId="0" sldId="285"/>
            <ac:spMk id="224" creationId="{00000000-0000-0000-0000-000000000000}"/>
          </ac:spMkLst>
        </pc:spChg>
      </pc:sldChg>
      <pc:sldChg chg="modSp mod">
        <pc:chgData name="Mark Thirlwell" userId="0eea46bc-1a08-4dae-8290-d9217da89020" providerId="ADAL" clId="{A74DFD5C-A00E-4D75-B54F-AE1372332AAE}" dt="2025-10-14T11:04:00.583" v="237" actId="20577"/>
        <pc:sldMkLst>
          <pc:docMk/>
          <pc:sldMk cId="0" sldId="286"/>
        </pc:sldMkLst>
        <pc:spChg chg="mod">
          <ac:chgData name="Mark Thirlwell" userId="0eea46bc-1a08-4dae-8290-d9217da89020" providerId="ADAL" clId="{A74DFD5C-A00E-4D75-B54F-AE1372332AAE}" dt="2025-10-14T11:04:00.583" v="237" actId="20577"/>
          <ac:spMkLst>
            <pc:docMk/>
            <pc:sldMk cId="0" sldId="286"/>
            <ac:spMk id="230" creationId="{00000000-0000-0000-0000-000000000000}"/>
          </ac:spMkLst>
        </pc:spChg>
      </pc:sldChg>
      <pc:sldChg chg="modSp mod">
        <pc:chgData name="Mark Thirlwell" userId="0eea46bc-1a08-4dae-8290-d9217da89020" providerId="ADAL" clId="{A74DFD5C-A00E-4D75-B54F-AE1372332AAE}" dt="2025-10-14T11:04:10.679" v="238" actId="20577"/>
        <pc:sldMkLst>
          <pc:docMk/>
          <pc:sldMk cId="0" sldId="290"/>
        </pc:sldMkLst>
        <pc:spChg chg="mod">
          <ac:chgData name="Mark Thirlwell" userId="0eea46bc-1a08-4dae-8290-d9217da89020" providerId="ADAL" clId="{A74DFD5C-A00E-4D75-B54F-AE1372332AAE}" dt="2025-10-14T11:04:10.679" v="238" actId="20577"/>
          <ac:spMkLst>
            <pc:docMk/>
            <pc:sldMk cId="0" sldId="290"/>
            <ac:spMk id="254" creationId="{00000000-0000-0000-0000-000000000000}"/>
          </ac:spMkLst>
        </pc:spChg>
      </pc:sldChg>
    </pc:docChg>
  </pc:docChgLst>
  <pc:docChgLst>
    <pc:chgData name="Hazell, Danielle" userId="16322be0-50ef-46ff-b0c0-d304bc10d5d2" providerId="ADAL" clId="{E6D12E1F-DF63-450C-A9ED-E72C5F6C045B}"/>
    <pc:docChg chg="custSel modSld modMainMaster">
      <pc:chgData name="Hazell, Danielle" userId="16322be0-50ef-46ff-b0c0-d304bc10d5d2" providerId="ADAL" clId="{E6D12E1F-DF63-450C-A9ED-E72C5F6C045B}" dt="2025-10-28T17:13:01.183" v="6" actId="20577"/>
      <pc:docMkLst>
        <pc:docMk/>
      </pc:docMkLst>
      <pc:sldChg chg="modSp mod modCm">
        <pc:chgData name="Hazell, Danielle" userId="16322be0-50ef-46ff-b0c0-d304bc10d5d2" providerId="ADAL" clId="{E6D12E1F-DF63-450C-A9ED-E72C5F6C045B}" dt="2025-10-28T17:13:01.183" v="6" actId="20577"/>
        <pc:sldMkLst>
          <pc:docMk/>
          <pc:sldMk cId="0" sldId="263"/>
        </pc:sldMkLst>
        <pc:spChg chg="mod">
          <ac:chgData name="Hazell, Danielle" userId="16322be0-50ef-46ff-b0c0-d304bc10d5d2" providerId="ADAL" clId="{E6D12E1F-DF63-450C-A9ED-E72C5F6C045B}" dt="2025-10-28T17:13:01.183" v="6" actId="20577"/>
          <ac:spMkLst>
            <pc:docMk/>
            <pc:sldMk cId="0" sldId="263"/>
            <ac:spMk id="83" creationId="{00000000-0000-0000-0000-000000000000}"/>
          </ac:spMkLst>
        </pc:spChg>
        <pc:extLst>
          <p:ext xmlns:p="http://schemas.openxmlformats.org/presentationml/2006/main" uri="{D6D511B9-2390-475A-947B-AFAB55BFBCF1}">
            <pc226:cmChg xmlns:pc226="http://schemas.microsoft.com/office/powerpoint/2022/06/main/command" chg="mod">
              <pc226:chgData name="Hazell, Danielle" userId="16322be0-50ef-46ff-b0c0-d304bc10d5d2" providerId="ADAL" clId="{E6D12E1F-DF63-450C-A9ED-E72C5F6C045B}" dt="2025-10-28T17:13:01.183" v="6" actId="20577"/>
              <pc2:cmMkLst xmlns:pc2="http://schemas.microsoft.com/office/powerpoint/2019/9/main/command">
                <pc:docMk/>
                <pc:sldMk cId="0" sldId="263"/>
                <pc2:cmMk id="{9D284C67-5CAE-414A-B9CC-1B375EF2A415}"/>
              </pc2:cmMkLst>
            </pc226:cmChg>
          </p:ext>
        </pc:extLst>
      </pc:sldChg>
      <pc:sldChg chg="addSp modSp mod">
        <pc:chgData name="Hazell, Danielle" userId="16322be0-50ef-46ff-b0c0-d304bc10d5d2" providerId="ADAL" clId="{E6D12E1F-DF63-450C-A9ED-E72C5F6C045B}" dt="2025-10-27T09:06:19.900" v="3"/>
        <pc:sldMkLst>
          <pc:docMk/>
          <pc:sldMk cId="0" sldId="293"/>
        </pc:sldMkLst>
        <pc:spChg chg="add mod">
          <ac:chgData name="Hazell, Danielle" userId="16322be0-50ef-46ff-b0c0-d304bc10d5d2" providerId="ADAL" clId="{E6D12E1F-DF63-450C-A9ED-E72C5F6C045B}" dt="2025-10-27T09:06:19.900" v="3"/>
          <ac:spMkLst>
            <pc:docMk/>
            <pc:sldMk cId="0" sldId="293"/>
            <ac:spMk id="2" creationId="{EDE1F185-7D23-EBC9-8B8E-94D37A58C520}"/>
          </ac:spMkLst>
        </pc:spChg>
        <pc:spChg chg="mod">
          <ac:chgData name="Hazell, Danielle" userId="16322be0-50ef-46ff-b0c0-d304bc10d5d2" providerId="ADAL" clId="{E6D12E1F-DF63-450C-A9ED-E72C5F6C045B}" dt="2025-10-27T09:06:18.960" v="2" actId="1076"/>
          <ac:spMkLst>
            <pc:docMk/>
            <pc:sldMk cId="0" sldId="293"/>
            <ac:spMk id="272" creationId="{00000000-0000-0000-0000-000000000000}"/>
          </ac:spMkLst>
        </pc:spChg>
      </pc:sldChg>
      <pc:sldMasterChg chg="addSp delSp modSp mod">
        <pc:chgData name="Hazell, Danielle" userId="16322be0-50ef-46ff-b0c0-d304bc10d5d2" providerId="ADAL" clId="{E6D12E1F-DF63-450C-A9ED-E72C5F6C045B}" dt="2025-10-27T09:06:05.744" v="1"/>
        <pc:sldMasterMkLst>
          <pc:docMk/>
          <pc:sldMasterMk cId="0" sldId="2147483648"/>
        </pc:sldMasterMkLst>
        <pc:spChg chg="del">
          <ac:chgData name="Hazell, Danielle" userId="16322be0-50ef-46ff-b0c0-d304bc10d5d2" providerId="ADAL" clId="{E6D12E1F-DF63-450C-A9ED-E72C5F6C045B}" dt="2025-10-27T09:06:05.333" v="0" actId="478"/>
          <ac:spMkLst>
            <pc:docMk/>
            <pc:sldMasterMk cId="0" sldId="2147483648"/>
            <ac:spMk id="2" creationId="{593B6BB0-7118-C156-2489-5B56A462D9FD}"/>
          </ac:spMkLst>
        </pc:spChg>
        <pc:spChg chg="add mod">
          <ac:chgData name="Hazell, Danielle" userId="16322be0-50ef-46ff-b0c0-d304bc10d5d2" providerId="ADAL" clId="{E6D12E1F-DF63-450C-A9ED-E72C5F6C045B}" dt="2025-10-27T09:06:05.744" v="1"/>
          <ac:spMkLst>
            <pc:docMk/>
            <pc:sldMasterMk cId="0" sldId="2147483648"/>
            <ac:spMk id="3" creationId="{C7B4D169-7F4A-D256-A9D7-86CF38750025}"/>
          </ac:spMkLst>
        </pc:spChg>
        <pc:spChg chg="add mod">
          <ac:chgData name="Hazell, Danielle" userId="16322be0-50ef-46ff-b0c0-d304bc10d5d2" providerId="ADAL" clId="{E6D12E1F-DF63-450C-A9ED-E72C5F6C045B}" dt="2025-10-27T09:06:05.744" v="1"/>
          <ac:spMkLst>
            <pc:docMk/>
            <pc:sldMasterMk cId="0" sldId="2147483648"/>
            <ac:spMk id="5" creationId="{CE155C65-B90B-0579-E25C-3B014B43AEC1}"/>
          </ac:spMkLst>
        </pc:spChg>
        <pc:spChg chg="del">
          <ac:chgData name="Hazell, Danielle" userId="16322be0-50ef-46ff-b0c0-d304bc10d5d2" providerId="ADAL" clId="{E6D12E1F-DF63-450C-A9ED-E72C5F6C045B}" dt="2025-10-27T09:06:05.333" v="0" actId="478"/>
          <ac:spMkLst>
            <pc:docMk/>
            <pc:sldMasterMk cId="0" sldId="2147483648"/>
            <ac:spMk id="13" creationId="{00000000-0000-0000-0000-000000000000}"/>
          </ac:spMkLst>
        </pc:spChg>
        <pc:picChg chg="add mod">
          <ac:chgData name="Hazell, Danielle" userId="16322be0-50ef-46ff-b0c0-d304bc10d5d2" providerId="ADAL" clId="{E6D12E1F-DF63-450C-A9ED-E72C5F6C045B}" dt="2025-10-27T09:06:05.744" v="1"/>
          <ac:picMkLst>
            <pc:docMk/>
            <pc:sldMasterMk cId="0" sldId="2147483648"/>
            <ac:picMk id="4" creationId="{B777C8F2-DC60-8C2A-9CB2-72945882F574}"/>
          </ac:picMkLst>
        </pc:picChg>
        <pc:picChg chg="add mod">
          <ac:chgData name="Hazell, Danielle" userId="16322be0-50ef-46ff-b0c0-d304bc10d5d2" providerId="ADAL" clId="{E6D12E1F-DF63-450C-A9ED-E72C5F6C045B}" dt="2025-10-27T09:06:05.744" v="1"/>
          <ac:picMkLst>
            <pc:docMk/>
            <pc:sldMasterMk cId="0" sldId="2147483648"/>
            <ac:picMk id="6" creationId="{D3DD6E5A-0237-DF98-FF64-4092972A999E}"/>
          </ac:picMkLst>
        </pc:picChg>
        <pc:picChg chg="add mod">
          <ac:chgData name="Hazell, Danielle" userId="16322be0-50ef-46ff-b0c0-d304bc10d5d2" providerId="ADAL" clId="{E6D12E1F-DF63-450C-A9ED-E72C5F6C045B}" dt="2025-10-27T09:06:05.744" v="1"/>
          <ac:picMkLst>
            <pc:docMk/>
            <pc:sldMasterMk cId="0" sldId="2147483648"/>
            <ac:picMk id="7" creationId="{88AA91AC-1807-F8B9-3B80-4D97740EBAFA}"/>
          </ac:picMkLst>
        </pc:picChg>
        <pc:picChg chg="del">
          <ac:chgData name="Hazell, Danielle" userId="16322be0-50ef-46ff-b0c0-d304bc10d5d2" providerId="ADAL" clId="{E6D12E1F-DF63-450C-A9ED-E72C5F6C045B}" dt="2025-10-27T09:06:05.333" v="0" actId="478"/>
          <ac:picMkLst>
            <pc:docMk/>
            <pc:sldMasterMk cId="0" sldId="2147483648"/>
            <ac:picMk id="14" creationId="{00000000-0000-0000-0000-000000000000}"/>
          </ac:picMkLst>
        </pc:picChg>
        <pc:picChg chg="del">
          <ac:chgData name="Hazell, Danielle" userId="16322be0-50ef-46ff-b0c0-d304bc10d5d2" providerId="ADAL" clId="{E6D12E1F-DF63-450C-A9ED-E72C5F6C045B}" dt="2025-10-27T09:06:05.333" v="0" actId="478"/>
          <ac:picMkLst>
            <pc:docMk/>
            <pc:sldMasterMk cId="0" sldId="2147483648"/>
            <ac:picMk id="17" creationId="{00000000-0000-0000-0000-000000000000}"/>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test-meter.co.uk/testo-310-2ndgen-domestic-flue-gas-analyser"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gassafe-bristol.com/boiler-efficiency-ratings-explained/"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Google Shape;34;p4:notes"/>
          <p:cNvSpPr>
            <a:spLocks noGrp="1" noRot="1" noChangeAspect="1"/>
          </p:cNvSpPr>
          <p:nvPr>
            <p:ph type="sldImg" idx="2"/>
          </p:nvPr>
        </p:nvSpPr>
        <p:spPr>
          <a:xfrm>
            <a:off x="668338" y="1019175"/>
            <a:ext cx="5521325"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5" name="Google Shape;35;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 name="Google Shape;36;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3729b375229_0_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94" name="Google Shape;94;g3729b375229_0_24: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3729b375229_0_3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01" name="Google Shape;101;g3729b375229_0_36: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729b375229_0_4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07" name="Google Shape;107;g3729b375229_0_41: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12:notes"/>
          <p:cNvSpPr>
            <a:spLocks noGrp="1" noRot="1" noChangeAspect="1"/>
          </p:cNvSpPr>
          <p:nvPr>
            <p:ph type="sldImg" idx="2"/>
          </p:nvPr>
        </p:nvSpPr>
        <p:spPr>
          <a:xfrm>
            <a:off x="668338" y="1019175"/>
            <a:ext cx="5521325"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9" name="Google Shape;119;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 name="Google Shape;120;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729b375229_0_5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26" name="Google Shape;126;g3729b375229_0_54: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729b375229_0_5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32" name="Google Shape;132;g3729b375229_0_59: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3729b375229_0_6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38" name="Google Shape;138;g3729b375229_0_64: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729b375229_0_6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44" name="Google Shape;144;g3729b375229_0_69: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729b375229_0_7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50" name="Google Shape;150;g3729b375229_0_76: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729b375229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56" name="Google Shape;156;g3729b375229_0_81: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Google Shape;40;p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41" name="Google Shape;41;p5: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729b375229_0_8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indent="0"/>
            <a:r>
              <a:rPr lang="en-GB" dirty="0"/>
              <a:t>Note to tutor: Link to Flue gas analyser - </a:t>
            </a:r>
            <a:r>
              <a:rPr lang="en-GB" dirty="0">
                <a:hlinkClick r:id="rId3"/>
              </a:rPr>
              <a:t>https://www.test-meter.co.uk/testo-310-2ndgen-domestic-flue-gas-analyser</a:t>
            </a:r>
            <a:r>
              <a:rPr lang="en-GB" dirty="0"/>
              <a:t> </a:t>
            </a:r>
            <a:endParaRPr dirty="0"/>
          </a:p>
          <a:p>
            <a:pPr marL="0" lvl="0" indent="0" algn="l" rtl="0">
              <a:spcBef>
                <a:spcPts val="360"/>
              </a:spcBef>
              <a:spcAft>
                <a:spcPts val="0"/>
              </a:spcAft>
              <a:buNone/>
            </a:pPr>
            <a:endParaRPr dirty="0"/>
          </a:p>
        </p:txBody>
      </p:sp>
      <p:sp>
        <p:nvSpPr>
          <p:cNvPr id="162" name="Google Shape;162;g3729b375229_0_86: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729b375229_0_9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70" name="Google Shape;170;g3729b375229_0_94: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729b375229_0_9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76" name="Google Shape;176;g3729b375229_0_99: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729b375229_0_10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84" name="Google Shape;184;g3729b375229_0_108: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729b375229_0_1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196" name="Google Shape;196;g3729b375229_0_118: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729b375229_0_1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202" name="Google Shape;202;g3729b375229_0_123: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729b375229_0_1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indent="0"/>
            <a:r>
              <a:rPr lang="en-GB" u="none" dirty="0">
                <a:solidFill>
                  <a:schemeClr val="hlink"/>
                </a:solidFill>
              </a:rPr>
              <a:t>Note to tutor: Link to energy efficiency ratings diagram - </a:t>
            </a:r>
            <a:r>
              <a:rPr lang="en-GB" u="none" dirty="0">
                <a:solidFill>
                  <a:schemeClr val="hlink"/>
                </a:solidFill>
                <a:hlinkClick r:id="rId3"/>
              </a:rPr>
              <a:t>https://www.gassafe-bristol.com/boiler-efficiency-ratings-explained/</a:t>
            </a:r>
            <a:r>
              <a:rPr lang="en-GB" dirty="0">
                <a:solidFill>
                  <a:schemeClr val="hlink"/>
                </a:solidFill>
              </a:rPr>
              <a:t> </a:t>
            </a:r>
            <a:endParaRPr u="none" dirty="0"/>
          </a:p>
          <a:p>
            <a:pPr marL="0" lvl="0" indent="0" algn="l" rtl="0">
              <a:spcBef>
                <a:spcPts val="360"/>
              </a:spcBef>
              <a:spcAft>
                <a:spcPts val="0"/>
              </a:spcAft>
              <a:buNone/>
            </a:pPr>
            <a:endParaRPr dirty="0"/>
          </a:p>
        </p:txBody>
      </p:sp>
      <p:sp>
        <p:nvSpPr>
          <p:cNvPr id="208" name="Google Shape;208;g3729b375229_0_128: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729b375229_0_13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215" name="Google Shape;215;g3729b375229_0_136: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729b375229_0_14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221" name="Google Shape;221;g3729b375229_0_141: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729b375229_0_14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227" name="Google Shape;227;g3729b375229_0_146: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47" name="Google Shape;47;p6: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729b375229_0_15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233" name="Google Shape;233;g3729b375229_0_156: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729b375229_0_16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239" name="Google Shape;239;g3729b375229_0_161: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729b375229_0_16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245" name="Google Shape;245;g3729b375229_0_166: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729b375229_0_17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251" name="Google Shape;251;g3729b375229_0_171: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257" name="Google Shape;257;p15: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3729b375229_0_17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263" name="Google Shape;263;g3729b375229_0_176: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6:notes"/>
          <p:cNvSpPr>
            <a:spLocks noGrp="1" noRot="1" noChangeAspect="1"/>
          </p:cNvSpPr>
          <p:nvPr>
            <p:ph type="sldImg" idx="2"/>
          </p:nvPr>
        </p:nvSpPr>
        <p:spPr>
          <a:xfrm>
            <a:off x="668338" y="1019175"/>
            <a:ext cx="5521325"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69" name="Google Shape;269;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0" name="Google Shape;270;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36</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53" name="Google Shape;53;p8: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60" name="Google Shape;60;p9: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67" name="Google Shape;67;p10: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3729b375229_0_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73" name="Google Shape;73;g3729b375229_0_5: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3729b375229_0_1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80" name="Google Shape;80;g3729b375229_0_14: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3729b375229_0_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88" name="Google Shape;88;g3729b375229_0_19:notes"/>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ext only">
  <p:cSld name="text only">
    <p:spTree>
      <p:nvGrpSpPr>
        <p:cNvPr id="1" name="Shape 20"/>
        <p:cNvGrpSpPr/>
        <p:nvPr/>
      </p:nvGrpSpPr>
      <p:grpSpPr>
        <a:xfrm>
          <a:off x="0" y="0"/>
          <a:ext cx="0" cy="0"/>
          <a:chOff x="0" y="0"/>
          <a:chExt cx="0" cy="0"/>
        </a:xfrm>
      </p:grpSpPr>
      <p:sp>
        <p:nvSpPr>
          <p:cNvPr id="21" name="Google Shape;21;p18"/>
          <p:cNvSpPr txBox="1">
            <a:spLocks noGrp="1"/>
          </p:cNvSpPr>
          <p:nvPr>
            <p:ph type="title"/>
          </p:nvPr>
        </p:nvSpPr>
        <p:spPr>
          <a:xfrm>
            <a:off x="252000" y="990000"/>
            <a:ext cx="11628452" cy="584775"/>
          </a:xfrm>
          <a:prstGeom prst="rect">
            <a:avLst/>
          </a:prstGeom>
          <a:noFill/>
          <a:ln>
            <a:noFill/>
          </a:ln>
        </p:spPr>
        <p:txBody>
          <a:bodyPr spcFirstLastPara="1" wrap="square" lIns="91425" tIns="45700" rIns="91425" bIns="4570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2" name="Google Shape;22;p18"/>
          <p:cNvSpPr txBox="1">
            <a:spLocks noGrp="1"/>
          </p:cNvSpPr>
          <p:nvPr>
            <p:ph type="body" idx="1"/>
          </p:nvPr>
        </p:nvSpPr>
        <p:spPr>
          <a:xfrm>
            <a:off x="360000" y="1800000"/>
            <a:ext cx="9360212" cy="4140000"/>
          </a:xfrm>
          <a:prstGeom prst="rect">
            <a:avLst/>
          </a:prstGeom>
          <a:noFill/>
          <a:ln>
            <a:noFill/>
          </a:ln>
        </p:spPr>
        <p:txBody>
          <a:bodyPr spcFirstLastPara="1" wrap="square" lIns="0" tIns="0" rIns="0" bIns="0" anchor="t" anchorCtr="0">
            <a:noAutofit/>
          </a:bodyPr>
          <a:lstStyle>
            <a:lvl1pPr marL="457200" lvl="0" indent="-228600" algn="l">
              <a:lnSpc>
                <a:spcPct val="110000"/>
              </a:lnSpc>
              <a:spcBef>
                <a:spcPts val="0"/>
              </a:spcBef>
              <a:spcAft>
                <a:spcPts val="0"/>
              </a:spcAft>
              <a:buSzPts val="1400"/>
              <a:buNone/>
              <a:defRPr sz="2400"/>
            </a:lvl1pPr>
            <a:lvl2pPr marL="914400" lvl="1" indent="-381000" algn="l">
              <a:lnSpc>
                <a:spcPct val="100375"/>
              </a:lnSpc>
              <a:spcBef>
                <a:spcPts val="1200"/>
              </a:spcBef>
              <a:spcAft>
                <a:spcPts val="0"/>
              </a:spcAft>
              <a:buClr>
                <a:srgbClr val="FC4421"/>
              </a:buClr>
              <a:buSzPts val="2400"/>
              <a:buChar char="•"/>
              <a:defRPr sz="2400"/>
            </a:lvl2pPr>
            <a:lvl3pPr marL="1371600" lvl="2" indent="-228600" algn="l">
              <a:lnSpc>
                <a:spcPct val="83666"/>
              </a:lnSpc>
              <a:spcBef>
                <a:spcPts val="502"/>
              </a:spcBef>
              <a:spcAft>
                <a:spcPts val="0"/>
              </a:spcAft>
              <a:buSzPts val="1400"/>
              <a:buNone/>
              <a:defRPr sz="2400"/>
            </a:lvl3pPr>
            <a:lvl4pPr marL="1828800" lvl="3" indent="-381000" algn="l">
              <a:lnSpc>
                <a:spcPct val="83666"/>
              </a:lnSpc>
              <a:spcBef>
                <a:spcPts val="502"/>
              </a:spcBef>
              <a:spcAft>
                <a:spcPts val="0"/>
              </a:spcAft>
              <a:buClr>
                <a:srgbClr val="FC4421"/>
              </a:buClr>
              <a:buSzPts val="2400"/>
              <a:buChar char="•"/>
              <a:defRPr sz="2400"/>
            </a:lvl4pPr>
            <a:lvl5pPr marL="2286000" lvl="4" indent="-381000" algn="l">
              <a:lnSpc>
                <a:spcPct val="83666"/>
              </a:lnSpc>
              <a:spcBef>
                <a:spcPts val="502"/>
              </a:spcBef>
              <a:spcAft>
                <a:spcPts val="0"/>
              </a:spcAft>
              <a:buClr>
                <a:schemeClr val="dk1"/>
              </a:buClr>
              <a:buSzPts val="2400"/>
              <a:buChar char="–"/>
              <a:defRPr sz="2400"/>
            </a:lvl5pPr>
            <a:lvl6pPr marL="2743200" lvl="5" indent="-342900" algn="l">
              <a:spcBef>
                <a:spcPts val="502"/>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ext and image">
  <p:cSld name="text and image">
    <p:spTree>
      <p:nvGrpSpPr>
        <p:cNvPr id="1" name="Shape 23"/>
        <p:cNvGrpSpPr/>
        <p:nvPr/>
      </p:nvGrpSpPr>
      <p:grpSpPr>
        <a:xfrm>
          <a:off x="0" y="0"/>
          <a:ext cx="0" cy="0"/>
          <a:chOff x="0" y="0"/>
          <a:chExt cx="0" cy="0"/>
        </a:xfrm>
      </p:grpSpPr>
      <p:sp>
        <p:nvSpPr>
          <p:cNvPr id="24" name="Google Shape;24;p19"/>
          <p:cNvSpPr txBox="1">
            <a:spLocks noGrp="1"/>
          </p:cNvSpPr>
          <p:nvPr>
            <p:ph type="title"/>
          </p:nvPr>
        </p:nvSpPr>
        <p:spPr>
          <a:xfrm>
            <a:off x="252000" y="990000"/>
            <a:ext cx="11628452" cy="584775"/>
          </a:xfrm>
          <a:prstGeom prst="rect">
            <a:avLst/>
          </a:prstGeom>
          <a:noFill/>
          <a:ln>
            <a:noFill/>
          </a:ln>
        </p:spPr>
        <p:txBody>
          <a:bodyPr spcFirstLastPara="1" wrap="square" lIns="91425" tIns="45700" rIns="91425" bIns="4570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19"/>
          <p:cNvSpPr txBox="1">
            <a:spLocks noGrp="1"/>
          </p:cNvSpPr>
          <p:nvPr>
            <p:ph type="body" idx="1"/>
          </p:nvPr>
        </p:nvSpPr>
        <p:spPr>
          <a:xfrm>
            <a:off x="360000" y="1800000"/>
            <a:ext cx="7560000" cy="4140000"/>
          </a:xfrm>
          <a:prstGeom prst="rect">
            <a:avLst/>
          </a:prstGeom>
          <a:noFill/>
          <a:ln>
            <a:noFill/>
          </a:ln>
        </p:spPr>
        <p:txBody>
          <a:bodyPr spcFirstLastPara="1" wrap="square" lIns="0" tIns="0" rIns="0" bIns="0" anchor="t" anchorCtr="0">
            <a:noAutofit/>
          </a:bodyPr>
          <a:lstStyle>
            <a:lvl1pPr marL="457200" lvl="0" indent="-228600" algn="l">
              <a:lnSpc>
                <a:spcPct val="110000"/>
              </a:lnSpc>
              <a:spcBef>
                <a:spcPts val="0"/>
              </a:spcBef>
              <a:spcAft>
                <a:spcPts val="0"/>
              </a:spcAft>
              <a:buSzPts val="1400"/>
              <a:buNone/>
              <a:defRPr sz="2400"/>
            </a:lvl1pPr>
            <a:lvl2pPr marL="914400" lvl="1" indent="-381000" algn="l">
              <a:lnSpc>
                <a:spcPct val="100375"/>
              </a:lnSpc>
              <a:spcBef>
                <a:spcPts val="1200"/>
              </a:spcBef>
              <a:spcAft>
                <a:spcPts val="0"/>
              </a:spcAft>
              <a:buClr>
                <a:srgbClr val="FC4421"/>
              </a:buClr>
              <a:buSzPts val="2400"/>
              <a:buChar char="•"/>
              <a:defRPr sz="2400"/>
            </a:lvl2pPr>
            <a:lvl3pPr marL="1371600" lvl="2" indent="-228600" algn="l">
              <a:lnSpc>
                <a:spcPct val="83666"/>
              </a:lnSpc>
              <a:spcBef>
                <a:spcPts val="502"/>
              </a:spcBef>
              <a:spcAft>
                <a:spcPts val="0"/>
              </a:spcAft>
              <a:buSzPts val="1400"/>
              <a:buNone/>
              <a:defRPr sz="2400"/>
            </a:lvl3pPr>
            <a:lvl4pPr marL="1828800" lvl="3" indent="-381000" algn="l">
              <a:lnSpc>
                <a:spcPct val="83666"/>
              </a:lnSpc>
              <a:spcBef>
                <a:spcPts val="502"/>
              </a:spcBef>
              <a:spcAft>
                <a:spcPts val="0"/>
              </a:spcAft>
              <a:buClr>
                <a:srgbClr val="FC4421"/>
              </a:buClr>
              <a:buSzPts val="2400"/>
              <a:buChar char="•"/>
              <a:defRPr sz="2400"/>
            </a:lvl4pPr>
            <a:lvl5pPr marL="2286000" lvl="4" indent="-381000" algn="l">
              <a:lnSpc>
                <a:spcPct val="83666"/>
              </a:lnSpc>
              <a:spcBef>
                <a:spcPts val="502"/>
              </a:spcBef>
              <a:spcAft>
                <a:spcPts val="0"/>
              </a:spcAft>
              <a:buClr>
                <a:schemeClr val="dk1"/>
              </a:buClr>
              <a:buSzPts val="2400"/>
              <a:buChar char="–"/>
              <a:defRPr sz="2400"/>
            </a:lvl5pPr>
            <a:lvl6pPr marL="2743200" lvl="5" indent="-342900" algn="l">
              <a:spcBef>
                <a:spcPts val="502"/>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19"/>
          <p:cNvSpPr>
            <a:spLocks noGrp="1"/>
          </p:cNvSpPr>
          <p:nvPr>
            <p:ph type="pic" idx="2"/>
          </p:nvPr>
        </p:nvSpPr>
        <p:spPr>
          <a:xfrm>
            <a:off x="8280052" y="1800000"/>
            <a:ext cx="3600798" cy="4139999"/>
          </a:xfrm>
          <a:prstGeom prst="rect">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layout">
  <p:cSld name="blank layout">
    <p:spTree>
      <p:nvGrpSpPr>
        <p:cNvPr id="1" name="Shape 27"/>
        <p:cNvGrpSpPr/>
        <p:nvPr/>
      </p:nvGrpSpPr>
      <p:grpSpPr>
        <a:xfrm>
          <a:off x="0" y="0"/>
          <a:ext cx="0" cy="0"/>
          <a:chOff x="0" y="0"/>
          <a:chExt cx="0" cy="0"/>
        </a:xfrm>
      </p:grpSpPr>
      <p:sp>
        <p:nvSpPr>
          <p:cNvPr id="28" name="Google Shape;28;p20"/>
          <p:cNvSpPr txBox="1">
            <a:spLocks noGrp="1"/>
          </p:cNvSpPr>
          <p:nvPr>
            <p:ph type="body" idx="1"/>
          </p:nvPr>
        </p:nvSpPr>
        <p:spPr>
          <a:xfrm>
            <a:off x="359172" y="1260475"/>
            <a:ext cx="8640959" cy="4319588"/>
          </a:xfrm>
          <a:prstGeom prst="rect">
            <a:avLst/>
          </a:prstGeom>
          <a:noFill/>
          <a:ln>
            <a:noFill/>
          </a:ln>
        </p:spPr>
        <p:txBody>
          <a:bodyPr spcFirstLastPara="1" wrap="square" lIns="0" tIns="0" rIns="0" bIns="0" anchor="t" anchorCtr="0">
            <a:noAutofit/>
          </a:bodyPr>
          <a:lstStyle>
            <a:lvl1pPr marL="457200" lvl="0" indent="-228600" algn="l">
              <a:lnSpc>
                <a:spcPct val="100375"/>
              </a:lnSpc>
              <a:spcBef>
                <a:spcPts val="1004"/>
              </a:spcBef>
              <a:spcAft>
                <a:spcPts val="0"/>
              </a:spcAft>
              <a:buSzPts val="1400"/>
              <a:buNone/>
              <a:defRPr sz="2400"/>
            </a:lvl1pPr>
            <a:lvl2pPr marL="914400" lvl="1" indent="-342900" algn="l">
              <a:lnSpc>
                <a:spcPct val="133833"/>
              </a:lnSpc>
              <a:spcBef>
                <a:spcPts val="1004"/>
              </a:spcBef>
              <a:spcAft>
                <a:spcPts val="0"/>
              </a:spcAft>
              <a:buSzPts val="1800"/>
              <a:buChar char="•"/>
              <a:defRPr/>
            </a:lvl2pPr>
            <a:lvl3pPr marL="1371600" lvl="2" indent="-228600" algn="l">
              <a:lnSpc>
                <a:spcPct val="111555"/>
              </a:lnSpc>
              <a:spcBef>
                <a:spcPts val="502"/>
              </a:spcBef>
              <a:spcAft>
                <a:spcPts val="0"/>
              </a:spcAft>
              <a:buSzPts val="1400"/>
              <a:buNone/>
              <a:defRPr/>
            </a:lvl3pPr>
            <a:lvl4pPr marL="1828800" lvl="3" indent="-342900" algn="l">
              <a:lnSpc>
                <a:spcPct val="111555"/>
              </a:lnSpc>
              <a:spcBef>
                <a:spcPts val="502"/>
              </a:spcBef>
              <a:spcAft>
                <a:spcPts val="0"/>
              </a:spcAft>
              <a:buSzPts val="1800"/>
              <a:buChar char="•"/>
              <a:defRPr/>
            </a:lvl4pPr>
            <a:lvl5pPr marL="2286000" lvl="4" indent="-342900" algn="l">
              <a:lnSpc>
                <a:spcPct val="111555"/>
              </a:lnSpc>
              <a:spcBef>
                <a:spcPts val="502"/>
              </a:spcBef>
              <a:spcAft>
                <a:spcPts val="0"/>
              </a:spcAft>
              <a:buClr>
                <a:schemeClr val="dk1"/>
              </a:buClr>
              <a:buSzPts val="1800"/>
              <a:buChar char="–"/>
              <a:defRPr/>
            </a:lvl5pPr>
            <a:lvl6pPr marL="2743200" lvl="5" indent="-342900" algn="l">
              <a:spcBef>
                <a:spcPts val="502"/>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image left and text">
  <p:cSld name="image left and text">
    <p:spTree>
      <p:nvGrpSpPr>
        <p:cNvPr id="1" name="Shape 29"/>
        <p:cNvGrpSpPr/>
        <p:nvPr/>
      </p:nvGrpSpPr>
      <p:grpSpPr>
        <a:xfrm>
          <a:off x="0" y="0"/>
          <a:ext cx="0" cy="0"/>
          <a:chOff x="0" y="0"/>
          <a:chExt cx="0" cy="0"/>
        </a:xfrm>
      </p:grpSpPr>
      <p:sp>
        <p:nvSpPr>
          <p:cNvPr id="30" name="Google Shape;30;p21"/>
          <p:cNvSpPr txBox="1">
            <a:spLocks noGrp="1"/>
          </p:cNvSpPr>
          <p:nvPr>
            <p:ph type="title"/>
          </p:nvPr>
        </p:nvSpPr>
        <p:spPr>
          <a:xfrm>
            <a:off x="252000" y="990000"/>
            <a:ext cx="11628452" cy="584775"/>
          </a:xfrm>
          <a:prstGeom prst="rect">
            <a:avLst/>
          </a:prstGeom>
          <a:noFill/>
          <a:ln>
            <a:noFill/>
          </a:ln>
        </p:spPr>
        <p:txBody>
          <a:bodyPr spcFirstLastPara="1" wrap="square" lIns="91425" tIns="45700" rIns="91425" bIns="4570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21"/>
          <p:cNvSpPr txBox="1">
            <a:spLocks noGrp="1"/>
          </p:cNvSpPr>
          <p:nvPr>
            <p:ph type="body" idx="1"/>
          </p:nvPr>
        </p:nvSpPr>
        <p:spPr>
          <a:xfrm>
            <a:off x="4320000" y="1799999"/>
            <a:ext cx="7560000" cy="4140000"/>
          </a:xfrm>
          <a:prstGeom prst="rect">
            <a:avLst/>
          </a:prstGeom>
          <a:noFill/>
          <a:ln>
            <a:noFill/>
          </a:ln>
        </p:spPr>
        <p:txBody>
          <a:bodyPr spcFirstLastPara="1" wrap="square" lIns="0" tIns="0" rIns="0" bIns="0" anchor="t" anchorCtr="0">
            <a:noAutofit/>
          </a:bodyPr>
          <a:lstStyle>
            <a:lvl1pPr marL="457200" lvl="0" indent="-228600" algn="l">
              <a:lnSpc>
                <a:spcPct val="110000"/>
              </a:lnSpc>
              <a:spcBef>
                <a:spcPts val="0"/>
              </a:spcBef>
              <a:spcAft>
                <a:spcPts val="0"/>
              </a:spcAft>
              <a:buSzPts val="1400"/>
              <a:buNone/>
              <a:defRPr sz="2400"/>
            </a:lvl1pPr>
            <a:lvl2pPr marL="914400" lvl="1" indent="-381000" algn="l">
              <a:lnSpc>
                <a:spcPct val="100375"/>
              </a:lnSpc>
              <a:spcBef>
                <a:spcPts val="1200"/>
              </a:spcBef>
              <a:spcAft>
                <a:spcPts val="0"/>
              </a:spcAft>
              <a:buClr>
                <a:srgbClr val="FC4421"/>
              </a:buClr>
              <a:buSzPts val="2400"/>
              <a:buChar char="•"/>
              <a:defRPr sz="2400"/>
            </a:lvl2pPr>
            <a:lvl3pPr marL="1371600" lvl="2" indent="-228600" algn="l">
              <a:lnSpc>
                <a:spcPct val="83666"/>
              </a:lnSpc>
              <a:spcBef>
                <a:spcPts val="502"/>
              </a:spcBef>
              <a:spcAft>
                <a:spcPts val="0"/>
              </a:spcAft>
              <a:buSzPts val="1400"/>
              <a:buNone/>
              <a:defRPr sz="2400"/>
            </a:lvl3pPr>
            <a:lvl4pPr marL="1828800" lvl="3" indent="-381000" algn="l">
              <a:lnSpc>
                <a:spcPct val="83666"/>
              </a:lnSpc>
              <a:spcBef>
                <a:spcPts val="502"/>
              </a:spcBef>
              <a:spcAft>
                <a:spcPts val="0"/>
              </a:spcAft>
              <a:buClr>
                <a:srgbClr val="FC4421"/>
              </a:buClr>
              <a:buSzPts val="2400"/>
              <a:buChar char="•"/>
              <a:defRPr sz="2400"/>
            </a:lvl4pPr>
            <a:lvl5pPr marL="2286000" lvl="4" indent="-381000" algn="l">
              <a:lnSpc>
                <a:spcPct val="83666"/>
              </a:lnSpc>
              <a:spcBef>
                <a:spcPts val="502"/>
              </a:spcBef>
              <a:spcAft>
                <a:spcPts val="0"/>
              </a:spcAft>
              <a:buClr>
                <a:schemeClr val="dk1"/>
              </a:buClr>
              <a:buSzPts val="2400"/>
              <a:buChar char="–"/>
              <a:defRPr sz="2400"/>
            </a:lvl5pPr>
            <a:lvl6pPr marL="2743200" lvl="5" indent="-342900" algn="l">
              <a:spcBef>
                <a:spcPts val="502"/>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 name="Google Shape;32;p21"/>
          <p:cNvSpPr>
            <a:spLocks noGrp="1"/>
          </p:cNvSpPr>
          <p:nvPr>
            <p:ph type="pic" idx="2"/>
          </p:nvPr>
        </p:nvSpPr>
        <p:spPr>
          <a:xfrm>
            <a:off x="360000" y="1800000"/>
            <a:ext cx="3600798" cy="4139999"/>
          </a:xfrm>
          <a:prstGeom prst="rect">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7"/>
          <p:cNvSpPr txBox="1"/>
          <p:nvPr/>
        </p:nvSpPr>
        <p:spPr>
          <a:xfrm>
            <a:off x="0" y="456036"/>
            <a:ext cx="12239625" cy="152012"/>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7" b="0" i="0" u="none" strike="noStrike" cap="none">
                <a:solidFill>
                  <a:srgbClr val="D9D9D9"/>
                </a:solidFill>
                <a:latin typeface="Arial"/>
                <a:ea typeface="Arial"/>
                <a:cs typeface="Arial"/>
                <a:sym typeface="Arial"/>
              </a:rPr>
              <a:t> </a:t>
            </a:r>
            <a:endParaRPr/>
          </a:p>
        </p:txBody>
      </p:sp>
      <p:sp>
        <p:nvSpPr>
          <p:cNvPr id="11" name="Google Shape;11;p17"/>
          <p:cNvSpPr txBox="1">
            <a:spLocks noGrp="1"/>
          </p:cNvSpPr>
          <p:nvPr>
            <p:ph type="title"/>
          </p:nvPr>
        </p:nvSpPr>
        <p:spPr>
          <a:xfrm>
            <a:off x="252000" y="990000"/>
            <a:ext cx="11628000" cy="646331"/>
          </a:xfrm>
          <a:prstGeom prst="rect">
            <a:avLst/>
          </a:prstGeom>
          <a:noFill/>
          <a:ln>
            <a:noFill/>
          </a:ln>
        </p:spPr>
        <p:txBody>
          <a:bodyPr spcFirstLastPara="1" wrap="square" lIns="91425" tIns="45700" rIns="91425" bIns="45700" anchor="ctr" anchorCtr="0">
            <a:spAutoFit/>
          </a:bodyPr>
          <a:lstStyle>
            <a:lvl1pPr marR="0" lvl="0" algn="l" rtl="0">
              <a:spcBef>
                <a:spcPts val="0"/>
              </a:spcBef>
              <a:spcAft>
                <a:spcPts val="0"/>
              </a:spcAft>
              <a:buSzPts val="1400"/>
              <a:buNone/>
              <a:defRPr sz="3600" b="1" i="0" u="none" strike="noStrike" cap="none">
                <a:solidFill>
                  <a:srgbClr val="FC4421"/>
                </a:solidFill>
                <a:latin typeface="Arial"/>
                <a:ea typeface="Arial"/>
                <a:cs typeface="Arial"/>
                <a:sym typeface="Arial"/>
              </a:defRPr>
            </a:lvl1pPr>
            <a:lvl2pPr marR="0" lvl="1" algn="l" rtl="0">
              <a:spcBef>
                <a:spcPts val="0"/>
              </a:spcBef>
              <a:spcAft>
                <a:spcPts val="0"/>
              </a:spcAft>
              <a:buSzPts val="1400"/>
              <a:buNone/>
              <a:defRPr sz="2409"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9"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9"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9"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17"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17"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17"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17" b="0" i="0" u="none" strike="noStrike" cap="none">
                <a:solidFill>
                  <a:srgbClr val="CC0000"/>
                </a:solidFill>
                <a:latin typeface="Arial"/>
                <a:ea typeface="Arial"/>
                <a:cs typeface="Arial"/>
                <a:sym typeface="Arial"/>
              </a:defRPr>
            </a:lvl9pPr>
          </a:lstStyle>
          <a:p>
            <a:endParaRPr/>
          </a:p>
        </p:txBody>
      </p:sp>
      <p:sp>
        <p:nvSpPr>
          <p:cNvPr id="12" name="Google Shape;12;p17"/>
          <p:cNvSpPr txBox="1">
            <a:spLocks noGrp="1"/>
          </p:cNvSpPr>
          <p:nvPr>
            <p:ph type="body" idx="1"/>
          </p:nvPr>
        </p:nvSpPr>
        <p:spPr>
          <a:xfrm>
            <a:off x="361406" y="1800000"/>
            <a:ext cx="11520000" cy="4140000"/>
          </a:xfrm>
          <a:prstGeom prst="rect">
            <a:avLst/>
          </a:prstGeom>
          <a:noFill/>
          <a:ln>
            <a:noFill/>
          </a:ln>
        </p:spPr>
        <p:txBody>
          <a:bodyPr spcFirstLastPara="1" wrap="square" lIns="0" tIns="0" rIns="0" bIns="0" anchor="t" anchorCtr="0">
            <a:noAutofit/>
          </a:bodyPr>
          <a:lstStyle>
            <a:lvl1pPr marL="457200" marR="0" lvl="0" indent="-228600" algn="l" rtl="0">
              <a:lnSpc>
                <a:spcPct val="120450"/>
              </a:lnSpc>
              <a:spcBef>
                <a:spcPts val="1004"/>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450"/>
              </a:lnSpc>
              <a:spcBef>
                <a:spcPts val="1004"/>
              </a:spcBef>
              <a:spcAft>
                <a:spcPts val="0"/>
              </a:spcAft>
              <a:buClr>
                <a:srgbClr val="FC442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31"/>
              </a:lnSpc>
              <a:spcBef>
                <a:spcPts val="502"/>
              </a:spcBef>
              <a:spcAft>
                <a:spcPts val="0"/>
              </a:spcAft>
              <a:buSzPts val="1400"/>
              <a:buNone/>
              <a:defRPr sz="1606" b="0" i="0" u="none" strike="noStrike" cap="none">
                <a:solidFill>
                  <a:schemeClr val="dk1"/>
                </a:solidFill>
                <a:latin typeface="Arial"/>
                <a:ea typeface="Arial"/>
                <a:cs typeface="Arial"/>
                <a:sym typeface="Arial"/>
              </a:defRPr>
            </a:lvl3pPr>
            <a:lvl4pPr marL="1828800" marR="0" lvl="3" indent="-330581" algn="l" rtl="0">
              <a:lnSpc>
                <a:spcPct val="125031"/>
              </a:lnSpc>
              <a:spcBef>
                <a:spcPts val="502"/>
              </a:spcBef>
              <a:spcAft>
                <a:spcPts val="0"/>
              </a:spcAft>
              <a:buClr>
                <a:srgbClr val="FC4421"/>
              </a:buClr>
              <a:buSzPts val="1606"/>
              <a:buFont typeface="Arial"/>
              <a:buChar char="•"/>
              <a:defRPr sz="1606" b="0" i="0" u="none" strike="noStrike" cap="none">
                <a:solidFill>
                  <a:schemeClr val="dk1"/>
                </a:solidFill>
                <a:latin typeface="Arial"/>
                <a:ea typeface="Arial"/>
                <a:cs typeface="Arial"/>
                <a:sym typeface="Arial"/>
              </a:defRPr>
            </a:lvl4pPr>
            <a:lvl5pPr marL="2286000" marR="0" lvl="4" indent="-330581" algn="l" rtl="0">
              <a:lnSpc>
                <a:spcPct val="125031"/>
              </a:lnSpc>
              <a:spcBef>
                <a:spcPts val="502"/>
              </a:spcBef>
              <a:spcAft>
                <a:spcPts val="0"/>
              </a:spcAft>
              <a:buClr>
                <a:schemeClr val="dk1"/>
              </a:buClr>
              <a:buSzPts val="1606"/>
              <a:buFont typeface="Arial"/>
              <a:buChar char="–"/>
              <a:defRPr sz="1606" b="0" i="0" u="none" strike="noStrike" cap="none">
                <a:solidFill>
                  <a:schemeClr val="dk1"/>
                </a:solidFill>
                <a:latin typeface="Arial"/>
                <a:ea typeface="Arial"/>
                <a:cs typeface="Arial"/>
                <a:sym typeface="Arial"/>
              </a:defRPr>
            </a:lvl5pPr>
            <a:lvl6pPr marL="2743200" marR="0" lvl="5" indent="-330581" algn="l" rtl="0">
              <a:spcBef>
                <a:spcPts val="502"/>
              </a:spcBef>
              <a:spcAft>
                <a:spcPts val="0"/>
              </a:spcAft>
              <a:buClr>
                <a:schemeClr val="dk1"/>
              </a:buClr>
              <a:buSzPts val="1606"/>
              <a:buFont typeface="Arial"/>
              <a:buChar char="»"/>
              <a:defRPr sz="1606" b="0" i="0" u="none" strike="noStrike" cap="none">
                <a:solidFill>
                  <a:schemeClr val="dk1"/>
                </a:solidFill>
                <a:latin typeface="Arial"/>
                <a:ea typeface="Arial"/>
                <a:cs typeface="Arial"/>
                <a:sym typeface="Arial"/>
              </a:defRPr>
            </a:lvl6pPr>
            <a:lvl7pPr marL="3200400" marR="0" lvl="6" indent="-330581" algn="l" rtl="0">
              <a:spcBef>
                <a:spcPts val="321"/>
              </a:spcBef>
              <a:spcAft>
                <a:spcPts val="0"/>
              </a:spcAft>
              <a:buClr>
                <a:srgbClr val="E30613"/>
              </a:buClr>
              <a:buSzPts val="1606"/>
              <a:buFont typeface="Arial"/>
              <a:buChar char="»"/>
              <a:defRPr sz="1606" b="0" i="0" u="none" strike="noStrike" cap="none">
                <a:solidFill>
                  <a:schemeClr val="dk1"/>
                </a:solidFill>
                <a:latin typeface="Arial"/>
                <a:ea typeface="Arial"/>
                <a:cs typeface="Arial"/>
                <a:sym typeface="Arial"/>
              </a:defRPr>
            </a:lvl7pPr>
            <a:lvl8pPr marL="3657600" marR="0" lvl="7" indent="-330581" algn="l" rtl="0">
              <a:spcBef>
                <a:spcPts val="321"/>
              </a:spcBef>
              <a:spcAft>
                <a:spcPts val="0"/>
              </a:spcAft>
              <a:buClr>
                <a:schemeClr val="dk1"/>
              </a:buClr>
              <a:buSzPts val="1606"/>
              <a:buFont typeface="Arial"/>
              <a:buChar char="»"/>
              <a:defRPr sz="1606" b="0" i="0" u="none" strike="noStrike" cap="none">
                <a:solidFill>
                  <a:schemeClr val="dk1"/>
                </a:solidFill>
                <a:latin typeface="Arial"/>
                <a:ea typeface="Arial"/>
                <a:cs typeface="Arial"/>
                <a:sym typeface="Arial"/>
              </a:defRPr>
            </a:lvl8pPr>
            <a:lvl9pPr marL="4114800" marR="0" lvl="8" indent="-292353" algn="l" rtl="0">
              <a:spcBef>
                <a:spcPts val="201"/>
              </a:spcBef>
              <a:spcAft>
                <a:spcPts val="0"/>
              </a:spcAft>
              <a:buClr>
                <a:schemeClr val="dk1"/>
              </a:buClr>
              <a:buSzPts val="1004"/>
              <a:buFont typeface="Arial"/>
              <a:buChar char="»"/>
              <a:defRPr sz="1004" b="0" i="0" u="none" strike="noStrike" cap="none">
                <a:solidFill>
                  <a:schemeClr val="dk1"/>
                </a:solidFill>
                <a:latin typeface="Arial"/>
                <a:ea typeface="Arial"/>
                <a:cs typeface="Arial"/>
                <a:sym typeface="Arial"/>
              </a:defRPr>
            </a:lvl9pPr>
          </a:lstStyle>
          <a:p>
            <a:endParaRPr/>
          </a:p>
        </p:txBody>
      </p:sp>
      <p:sp>
        <p:nvSpPr>
          <p:cNvPr id="16" name="Google Shape;16;p17"/>
          <p:cNvSpPr txBox="1"/>
          <p:nvPr/>
        </p:nvSpPr>
        <p:spPr>
          <a:xfrm>
            <a:off x="360000" y="6343435"/>
            <a:ext cx="588541" cy="246221"/>
          </a:xfrm>
          <a:prstGeom prst="rect">
            <a:avLst/>
          </a:prstGeom>
          <a:noFill/>
          <a:ln>
            <a:noFill/>
          </a:ln>
        </p:spPr>
        <p:txBody>
          <a:bodyPr spcFirstLastPara="1" wrap="square" lIns="0" tIns="0" rIns="0" bIns="0" anchor="ctr" anchorCtr="0">
            <a:spAutoFit/>
          </a:bodyPr>
          <a:lstStyle/>
          <a:p>
            <a:pPr marL="0" marR="0" lvl="0" indent="0" algn="l" rtl="0">
              <a:spcBef>
                <a:spcPts val="0"/>
              </a:spcBef>
              <a:spcAft>
                <a:spcPts val="0"/>
              </a:spcAft>
              <a:buNone/>
            </a:pPr>
            <a:fld id="{00000000-1234-1234-1234-123412341234}" type="slidenum">
              <a:rPr lang="en-GB" sz="1600">
                <a:solidFill>
                  <a:schemeClr val="dk1"/>
                </a:solidFill>
                <a:latin typeface="Arial"/>
                <a:ea typeface="Arial"/>
                <a:cs typeface="Arial"/>
                <a:sym typeface="Arial"/>
              </a:rPr>
              <a:t>‹#›</a:t>
            </a:fld>
            <a:endParaRPr sz="1600">
              <a:solidFill>
                <a:schemeClr val="dk1"/>
              </a:solidFill>
              <a:latin typeface="Arial"/>
              <a:ea typeface="Arial"/>
              <a:cs typeface="Arial"/>
              <a:sym typeface="Arial"/>
            </a:endParaRPr>
          </a:p>
        </p:txBody>
      </p:sp>
      <p:pic>
        <p:nvPicPr>
          <p:cNvPr id="18" name="Google Shape;18;p17" descr="A purple and white logo&#10;&#10;AI-generated content may be incorrect."/>
          <p:cNvPicPr preferRelativeResize="0"/>
          <p:nvPr/>
        </p:nvPicPr>
        <p:blipFill rotWithShape="1">
          <a:blip r:embed="rId6">
            <a:alphaModFix/>
          </a:blip>
          <a:srcRect/>
          <a:stretch/>
        </p:blipFill>
        <p:spPr>
          <a:xfrm>
            <a:off x="9360000" y="6228000"/>
            <a:ext cx="2520000" cy="456536"/>
          </a:xfrm>
          <a:prstGeom prst="rect">
            <a:avLst/>
          </a:prstGeom>
          <a:noFill/>
          <a:ln>
            <a:noFill/>
          </a:ln>
        </p:spPr>
      </p:pic>
      <p:cxnSp>
        <p:nvCxnSpPr>
          <p:cNvPr id="19" name="Google Shape;19;p17"/>
          <p:cNvCxnSpPr/>
          <p:nvPr/>
        </p:nvCxnSpPr>
        <p:spPr>
          <a:xfrm>
            <a:off x="0" y="6084000"/>
            <a:ext cx="12240000" cy="0"/>
          </a:xfrm>
          <a:prstGeom prst="straightConnector1">
            <a:avLst/>
          </a:prstGeom>
          <a:noFill/>
          <a:ln w="9525" cap="flat" cmpd="sng">
            <a:solidFill>
              <a:srgbClr val="000000"/>
            </a:solidFill>
            <a:prstDash val="solid"/>
            <a:round/>
            <a:headEnd type="none" w="sm" len="sm"/>
            <a:tailEnd type="none" w="sm" len="sm"/>
          </a:ln>
        </p:spPr>
      </p:cxnSp>
      <p:sp>
        <p:nvSpPr>
          <p:cNvPr id="3" name="Graphic 26">
            <a:extLst>
              <a:ext uri="{FF2B5EF4-FFF2-40B4-BE49-F238E27FC236}">
                <a16:creationId xmlns:a16="http://schemas.microsoft.com/office/drawing/2014/main" id="{C7B4D169-7F4A-D256-A9D7-86CF38750025}"/>
              </a:ext>
            </a:extLst>
          </p:cNvPr>
          <p:cNvSpPr>
            <a:spLocks/>
          </p:cNvSpPr>
          <p:nvPr userDrawn="1"/>
        </p:nvSpPr>
        <p:spPr>
          <a:xfrm>
            <a:off x="6" y="756000"/>
            <a:ext cx="12239626" cy="3600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008"/>
          </a:p>
        </p:txBody>
      </p:sp>
      <p:pic>
        <p:nvPicPr>
          <p:cNvPr id="4" name="Picture 3" descr="A red arrow pointing up&#10;&#10;AI-generated content may be incorrect.">
            <a:extLst>
              <a:ext uri="{FF2B5EF4-FFF2-40B4-BE49-F238E27FC236}">
                <a16:creationId xmlns:a16="http://schemas.microsoft.com/office/drawing/2014/main" id="{B777C8F2-DC60-8C2A-9CB2-72945882F574}"/>
              </a:ext>
            </a:extLst>
          </p:cNvPr>
          <p:cNvPicPr>
            <a:picLocks/>
          </p:cNvPicPr>
          <p:nvPr userDrawn="1"/>
        </p:nvPicPr>
        <p:blipFill>
          <a:blip r:embed="rId7" cstate="print">
            <a:extLst>
              <a:ext uri="{28A0092B-C50C-407E-A947-70E740481C1C}">
                <a14:useLocalDpi xmlns:a14="http://schemas.microsoft.com/office/drawing/2010/main"/>
              </a:ext>
            </a:extLst>
          </a:blip>
          <a:srcRect/>
          <a:stretch>
            <a:fillRect/>
          </a:stretch>
        </p:blipFill>
        <p:spPr bwMode="auto">
          <a:xfrm>
            <a:off x="252000" y="170588"/>
            <a:ext cx="591666" cy="437463"/>
          </a:xfrm>
          <a:prstGeom prst="rect">
            <a:avLst/>
          </a:prstGeom>
          <a:noFill/>
          <a:ln>
            <a:noFill/>
          </a:ln>
        </p:spPr>
      </p:pic>
      <p:sp>
        <p:nvSpPr>
          <p:cNvPr id="5" name="Text Box 2">
            <a:extLst>
              <a:ext uri="{FF2B5EF4-FFF2-40B4-BE49-F238E27FC236}">
                <a16:creationId xmlns:a16="http://schemas.microsoft.com/office/drawing/2014/main" id="{CE155C65-B90B-0579-E25C-3B014B43AEC1}"/>
              </a:ext>
            </a:extLst>
          </p:cNvPr>
          <p:cNvSpPr txBox="1">
            <a:spLocks noChangeArrowheads="1"/>
          </p:cNvSpPr>
          <p:nvPr userDrawn="1"/>
        </p:nvSpPr>
        <p:spPr bwMode="auto">
          <a:xfrm>
            <a:off x="3848985" y="67612"/>
            <a:ext cx="5827751" cy="589388"/>
          </a:xfrm>
          <a:prstGeom prst="rect">
            <a:avLst/>
          </a:prstGeom>
          <a:noFill/>
          <a:ln w="9525">
            <a:noFill/>
            <a:miter lim="800000"/>
            <a:headEnd/>
            <a:tailEnd/>
          </a:ln>
        </p:spPr>
        <p:txBody>
          <a:bodyPr rot="0" vert="horz" wrap="square" lIns="91797" tIns="45899" rIns="91797" bIns="45899" anchor="t" anchorCtr="0">
            <a:noAutofit/>
          </a:bodyPr>
          <a:lstStyle/>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Plumbing &amp; Heating Engineering </a:t>
            </a:r>
            <a:endParaRPr lang="en-GB" sz="1050" i="0" dirty="0">
              <a:effectLst/>
              <a:latin typeface="Arial" panose="020B0604020202020204" pitchFamily="34" charset="0"/>
              <a:ea typeface="Cambria" panose="02040503050406030204" pitchFamily="18" charset="0"/>
              <a:cs typeface="Times New Roman" panose="02020603050405020304" pitchFamily="18" charset="0"/>
            </a:endParaRPr>
          </a:p>
        </p:txBody>
      </p:sp>
      <p:pic>
        <p:nvPicPr>
          <p:cNvPr id="6" name="Picture 5" descr="A black and white logo&#10;&#10;AI-generated content may be incorrect.">
            <a:extLst>
              <a:ext uri="{FF2B5EF4-FFF2-40B4-BE49-F238E27FC236}">
                <a16:creationId xmlns:a16="http://schemas.microsoft.com/office/drawing/2014/main" id="{D3DD6E5A-0237-DF98-FF64-4092972A999E}"/>
              </a:ext>
            </a:extLst>
          </p:cNvPr>
          <p:cNvPicPr>
            <a:picLocks noChangeAspect="1"/>
          </p:cNvPicPr>
          <p:nvPr userDrawn="1"/>
        </p:nvPicPr>
        <p:blipFill>
          <a:blip r:embed="rId8" cstate="print">
            <a:extLst>
              <a:ext uri="{28A0092B-C50C-407E-A947-70E740481C1C}">
                <a14:useLocalDpi xmlns:a14="http://schemas.microsoft.com/office/drawing/2010/main"/>
              </a:ext>
            </a:extLst>
          </a:blip>
          <a:srcRect/>
          <a:stretch>
            <a:fillRect/>
          </a:stretch>
        </p:blipFill>
        <p:spPr bwMode="auto">
          <a:xfrm>
            <a:off x="9408368" y="157157"/>
            <a:ext cx="2563495" cy="498243"/>
          </a:xfrm>
          <a:prstGeom prst="rect">
            <a:avLst/>
          </a:prstGeom>
          <a:noFill/>
          <a:ln>
            <a:noFill/>
          </a:ln>
        </p:spPr>
      </p:pic>
      <p:pic>
        <p:nvPicPr>
          <p:cNvPr id="7" name="Picture 6" descr="A black background with a black square&#10;&#10;AI-generated content may be incorrect.">
            <a:extLst>
              <a:ext uri="{FF2B5EF4-FFF2-40B4-BE49-F238E27FC236}">
                <a16:creationId xmlns:a16="http://schemas.microsoft.com/office/drawing/2014/main" id="{88AA91AC-1807-F8B9-3B80-4D97740EBAFA}"/>
              </a:ext>
            </a:extLst>
          </p:cNvPr>
          <p:cNvPicPr>
            <a:picLocks noChangeAspect="1"/>
          </p:cNvPicPr>
          <p:nvPr userDrawn="1"/>
        </p:nvPicPr>
        <p:blipFill>
          <a:blip r:embed="rId9"/>
          <a:stretch>
            <a:fillRect/>
          </a:stretch>
        </p:blipFill>
        <p:spPr>
          <a:xfrm>
            <a:off x="968494" y="177135"/>
            <a:ext cx="2685203" cy="440679"/>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10.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hyperlink" Target="https://assets.publishing.service.gov.uk/media/6336e58be90e0772dc9651a2/ADJ_2022.pdf" TargetMode="External"/><Relationship Id="rId7" Type="http://schemas.openxmlformats.org/officeDocument/2006/relationships/hyperlink" Target="https://www.hetas.co.uk/consumer/certificates-of-compliance/"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hyperlink" Target="https://www.gov.uk/oil-storage-regulations-and-safety/home" TargetMode="External"/><Relationship Id="rId5" Type="http://schemas.openxmlformats.org/officeDocument/2006/relationships/hyperlink" Target="https://www.oftec.org/consumers/off-gas-grid-guides/home-guide-to-domestic-liquid-fuel-storage-up-to-3500-litres" TargetMode="External"/><Relationship Id="rId4" Type="http://schemas.openxmlformats.org/officeDocument/2006/relationships/hyperlink" Target="https://www.legislation.gov.uk/id/uksi/1998/2451"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
        <p:cNvGrpSpPr/>
        <p:nvPr/>
      </p:nvGrpSpPr>
      <p:grpSpPr>
        <a:xfrm>
          <a:off x="0" y="0"/>
          <a:ext cx="0" cy="0"/>
          <a:chOff x="0" y="0"/>
          <a:chExt cx="0" cy="0"/>
        </a:xfrm>
      </p:grpSpPr>
      <p:sp>
        <p:nvSpPr>
          <p:cNvPr id="38" name="Google Shape;38;p4"/>
          <p:cNvSpPr txBox="1"/>
          <p:nvPr/>
        </p:nvSpPr>
        <p:spPr>
          <a:xfrm>
            <a:off x="360000" y="1800000"/>
            <a:ext cx="10800000" cy="3779890"/>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0"/>
              </a:spcBef>
              <a:spcAft>
                <a:spcPts val="1200"/>
              </a:spcAft>
              <a:buClr>
                <a:srgbClr val="170130"/>
              </a:buClr>
              <a:buSzPts val="2800"/>
              <a:buFont typeface="Arial"/>
              <a:buNone/>
            </a:pPr>
            <a:r>
              <a:rPr lang="en-GB" sz="2800" b="1" dirty="0">
                <a:solidFill>
                  <a:srgbClr val="170130"/>
                </a:solidFill>
                <a:latin typeface="Arial"/>
                <a:ea typeface="Arial"/>
                <a:cs typeface="Arial"/>
                <a:sym typeface="Arial"/>
              </a:rPr>
              <a:t>Occupational Specialism: Plumbing &amp; Heating Engineering</a:t>
            </a:r>
            <a:endParaRPr sz="2800" dirty="0"/>
          </a:p>
          <a:p>
            <a:pPr lvl="0">
              <a:lnSpc>
                <a:spcPct val="110000"/>
              </a:lnSpc>
              <a:spcBef>
                <a:spcPts val="750"/>
              </a:spcBef>
              <a:spcAft>
                <a:spcPts val="1200"/>
              </a:spcAft>
              <a:buClr>
                <a:schemeClr val="dk1"/>
              </a:buClr>
              <a:buSzPts val="2800"/>
            </a:pPr>
            <a:r>
              <a:rPr lang="en-GB" sz="2800" dirty="0">
                <a:solidFill>
                  <a:schemeClr val="dk1"/>
                </a:solidFill>
              </a:rPr>
              <a:t>K1.22 Heating systems and the combustion process</a:t>
            </a:r>
            <a:endParaRPr sz="2800" dirty="0">
              <a:solidFill>
                <a:srgbClr val="3432E1"/>
              </a:solidFill>
              <a:latin typeface="Arial"/>
              <a:ea typeface="Arial"/>
              <a:cs typeface="Arial"/>
              <a:sym typeface="Arial"/>
            </a:endParaRPr>
          </a:p>
          <a:p>
            <a:pPr marL="0" marR="0" lvl="0" indent="0" algn="l" rtl="0">
              <a:lnSpc>
                <a:spcPct val="110000"/>
              </a:lnSpc>
              <a:spcBef>
                <a:spcPts val="750"/>
              </a:spcBef>
              <a:spcAft>
                <a:spcPts val="1200"/>
              </a:spcAft>
              <a:buClr>
                <a:srgbClr val="FC4421"/>
              </a:buClr>
              <a:buSzPts val="2800"/>
              <a:buFont typeface="Arial"/>
              <a:buNone/>
            </a:pPr>
            <a:r>
              <a:rPr lang="en-GB" sz="2800" b="1" dirty="0">
                <a:solidFill>
                  <a:srgbClr val="FC4421"/>
                </a:solidFill>
              </a:rPr>
              <a:t>Combustion and incomplete combustion in fuels</a:t>
            </a:r>
            <a:endParaRPr lang="en-GB" sz="2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g3729b375229_0_24"/>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Combustion in gas-fired appliances</a:t>
            </a:r>
          </a:p>
        </p:txBody>
      </p:sp>
      <p:sp>
        <p:nvSpPr>
          <p:cNvPr id="97" name="Google Shape;97;g3729b375229_0_24"/>
          <p:cNvSpPr txBox="1">
            <a:spLocks noGrp="1"/>
          </p:cNvSpPr>
          <p:nvPr>
            <p:ph type="body" idx="1"/>
          </p:nvPr>
        </p:nvSpPr>
        <p:spPr>
          <a:xfrm>
            <a:off x="357150" y="1800000"/>
            <a:ext cx="6897090" cy="4140000"/>
          </a:xfrm>
          <a:prstGeom prst="rect">
            <a:avLst/>
          </a:prstGeom>
          <a:noFill/>
          <a:ln>
            <a:noFill/>
          </a:ln>
        </p:spPr>
        <p:txBody>
          <a:bodyPr spcFirstLastPara="1" wrap="square" lIns="0" tIns="0" rIns="0" bIns="0" anchor="t" anchorCtr="0">
            <a:noAutofit/>
          </a:bodyPr>
          <a:lstStyle/>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Gas (natural gas or LPG) combusts cleanly when air-to-fuel mix is correct. </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Flame colour is an indicator:</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Blue flame = complete combustion.</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Yellow flame = incomplete combustion.</a:t>
            </a:r>
            <a:endParaRPr dirty="0">
              <a:solidFill>
                <a:srgbClr val="000000"/>
              </a:solidFill>
              <a:latin typeface="Arial" panose="020B0604020202020204" pitchFamily="34" charset="0"/>
            </a:endParaRPr>
          </a:p>
          <a:p>
            <a:pPr marL="0" lvl="0" indent="0" algn="l" rtl="0">
              <a:lnSpc>
                <a:spcPct val="115000"/>
              </a:lnSpc>
              <a:spcBef>
                <a:spcPts val="1200"/>
              </a:spcBef>
              <a:spcAft>
                <a:spcPts val="0"/>
              </a:spcAft>
            </a:pPr>
            <a:endParaRPr i="1" dirty="0"/>
          </a:p>
        </p:txBody>
      </p:sp>
      <p:pic>
        <p:nvPicPr>
          <p:cNvPr id="98" name="Google Shape;98;g3729b375229_0_24"/>
          <p:cNvPicPr preferRelativeResize="0">
            <a:picLocks noChangeAspect="1"/>
          </p:cNvPicPr>
          <p:nvPr/>
        </p:nvPicPr>
        <p:blipFill>
          <a:blip r:embed="rId3"/>
          <a:stretch/>
        </p:blipFill>
        <p:spPr>
          <a:xfrm>
            <a:off x="7522464" y="1799999"/>
            <a:ext cx="4358136" cy="384569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g3729b375229_0_36"/>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Combustion in oil systems</a:t>
            </a:r>
          </a:p>
        </p:txBody>
      </p:sp>
      <p:sp>
        <p:nvSpPr>
          <p:cNvPr id="104" name="Google Shape;104;g3729b375229_0_36"/>
          <p:cNvSpPr txBox="1">
            <a:spLocks noGrp="1"/>
          </p:cNvSpPr>
          <p:nvPr>
            <p:ph type="body" idx="1"/>
          </p:nvPr>
        </p:nvSpPr>
        <p:spPr>
          <a:xfrm>
            <a:off x="360000" y="1800000"/>
            <a:ext cx="11523600" cy="4140000"/>
          </a:xfrm>
          <a:prstGeom prst="rect">
            <a:avLst/>
          </a:prstGeom>
          <a:noFill/>
          <a:ln>
            <a:noFill/>
          </a:ln>
        </p:spPr>
        <p:txBody>
          <a:bodyPr spcFirstLastPara="1" wrap="square" lIns="0" tIns="0" rIns="0" bIns="0" anchor="t" anchorCtr="0">
            <a:noAutofit/>
          </a:bodyPr>
          <a:lstStyle/>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Oil needs atomisation and pre-heating to burn efficiently. Burners must be set for correct spray pattern and air mix. Oil combustion can be less clean than gas and requires regular nozzle cleaning and adjustment. </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This is because oil contains more impurities and tends to produce soot and carbon deposits if not properly maintained. Incomplete combustion can also lead to higher emissions of pollutants such as carbon monoxide and particulates. </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dirty="0">
                <a:solidFill>
                  <a:srgbClr val="000000"/>
                </a:solidFill>
                <a:latin typeface="Arial" panose="020B0604020202020204" pitchFamily="34" charset="0"/>
              </a:rPr>
              <a:t>Routine servicing and correct burner calibration are essential to maintain safe, efficient, and environmentally compliant operation.</a:t>
            </a:r>
            <a:endParaRPr dirty="0">
              <a:solidFill>
                <a:srgbClr val="000000"/>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3729b375229_0_41"/>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Combustion in solid fuel systems</a:t>
            </a:r>
          </a:p>
        </p:txBody>
      </p:sp>
      <p:sp>
        <p:nvSpPr>
          <p:cNvPr id="110" name="Google Shape;110;g3729b375229_0_41"/>
          <p:cNvSpPr txBox="1">
            <a:spLocks noGrp="1"/>
          </p:cNvSpPr>
          <p:nvPr>
            <p:ph type="body" idx="1"/>
          </p:nvPr>
        </p:nvSpPr>
        <p:spPr>
          <a:xfrm>
            <a:off x="360000" y="1800000"/>
            <a:ext cx="11523600" cy="4140000"/>
          </a:xfrm>
          <a:prstGeom prst="rect">
            <a:avLst/>
          </a:prstGeom>
          <a:noFill/>
          <a:ln>
            <a:noFill/>
          </a:ln>
        </p:spPr>
        <p:txBody>
          <a:bodyPr spcFirstLastPara="1" wrap="square" lIns="0" tIns="0" rIns="0" bIns="0" anchor="t" anchorCtr="0">
            <a:noAutofit/>
          </a:bodyPr>
          <a:lstStyle/>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Solid fuels (coal, wood, pellets) vary in quality. Air must flow through and around the fuel for full combustion. Incomplete combustion is common in poorly vented or damp fuels. Chimney maintenance is critical. </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Poor-quality or wet fuel can produce excessive smoke, creosote, and tar deposits, increasing the risk of chimney fires. Regular cleaning ensures safe flue operation and prevents blockages that could lead to dangerous fume buildup. </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dirty="0">
                <a:solidFill>
                  <a:srgbClr val="000000"/>
                </a:solidFill>
                <a:latin typeface="Arial" panose="020B0604020202020204" pitchFamily="34" charset="0"/>
              </a:rPr>
              <a:t>Efficient burning also relies on proper storage of fuel to keep it dry and ready for use.</a:t>
            </a:r>
            <a:endParaRPr dirty="0">
              <a:solidFill>
                <a:srgbClr val="000000"/>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12"/>
          <p:cNvSpPr txBox="1"/>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r>
              <a:rPr lang="en-GB" sz="3600" b="1" dirty="0">
                <a:solidFill>
                  <a:srgbClr val="FC4421"/>
                </a:solidFill>
              </a:rPr>
              <a:t>Comparing fuels for combustion</a:t>
            </a:r>
            <a:endParaRPr lang="en-GB" dirty="0"/>
          </a:p>
        </p:txBody>
      </p:sp>
      <p:graphicFrame>
        <p:nvGraphicFramePr>
          <p:cNvPr id="123" name="Google Shape;123;p12"/>
          <p:cNvGraphicFramePr/>
          <p:nvPr/>
        </p:nvGraphicFramePr>
        <p:xfrm>
          <a:off x="626765" y="1980109"/>
          <a:ext cx="10878250" cy="2410400"/>
        </p:xfrm>
        <a:graphic>
          <a:graphicData uri="http://schemas.openxmlformats.org/drawingml/2006/table">
            <a:tbl>
              <a:tblPr>
                <a:noFill/>
                <a:tableStyleId>{13BBD1FA-BC61-4261-A975-B21B2D6336F2}</a:tableStyleId>
              </a:tblPr>
              <a:tblGrid>
                <a:gridCol w="3053100">
                  <a:extLst>
                    <a:ext uri="{9D8B030D-6E8A-4147-A177-3AD203B41FA5}">
                      <a16:colId xmlns:a16="http://schemas.microsoft.com/office/drawing/2014/main" val="20000"/>
                    </a:ext>
                  </a:extLst>
                </a:gridCol>
                <a:gridCol w="3312675">
                  <a:extLst>
                    <a:ext uri="{9D8B030D-6E8A-4147-A177-3AD203B41FA5}">
                      <a16:colId xmlns:a16="http://schemas.microsoft.com/office/drawing/2014/main" val="20001"/>
                    </a:ext>
                  </a:extLst>
                </a:gridCol>
                <a:gridCol w="4512475">
                  <a:extLst>
                    <a:ext uri="{9D8B030D-6E8A-4147-A177-3AD203B41FA5}">
                      <a16:colId xmlns:a16="http://schemas.microsoft.com/office/drawing/2014/main" val="20002"/>
                    </a:ext>
                  </a:extLst>
                </a:gridCol>
              </a:tblGrid>
              <a:tr h="602600">
                <a:tc>
                  <a:txBody>
                    <a:bodyPr/>
                    <a:lstStyle/>
                    <a:p>
                      <a:pPr marL="0" marR="0" lvl="0" indent="0" algn="l" rtl="0">
                        <a:spcBef>
                          <a:spcPts val="0"/>
                        </a:spcBef>
                        <a:spcAft>
                          <a:spcPts val="0"/>
                        </a:spcAft>
                        <a:buNone/>
                      </a:pPr>
                      <a:r>
                        <a:rPr lang="en-GB" sz="2100" b="1"/>
                        <a:t>Fuel Type</a:t>
                      </a:r>
                      <a:endParaRPr/>
                    </a:p>
                  </a:txBody>
                  <a:tcPr marL="121600" marR="121600" marT="60800" marB="608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2100" b="1"/>
                        <a:t>Complete Products</a:t>
                      </a:r>
                      <a:endParaRPr/>
                    </a:p>
                  </a:txBody>
                  <a:tcPr marL="121600" marR="121600" marT="60800" marB="608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2100" b="1"/>
                        <a:t>Risks of Incomplete Combustion</a:t>
                      </a:r>
                      <a:endParaRPr sz="2100" b="1" i="0" u="none" strike="noStrike" cap="none">
                        <a:solidFill>
                          <a:srgbClr val="000000"/>
                        </a:solidFill>
                        <a:latin typeface="Arial"/>
                        <a:ea typeface="Arial"/>
                        <a:cs typeface="Arial"/>
                        <a:sym typeface="Arial"/>
                      </a:endParaRPr>
                    </a:p>
                  </a:txBody>
                  <a:tcPr marL="121600" marR="121600" marT="60800" marB="608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602600">
                <a:tc>
                  <a:txBody>
                    <a:bodyPr/>
                    <a:lstStyle/>
                    <a:p>
                      <a:pPr marL="0" marR="0" lvl="0" indent="0" algn="l" rtl="0">
                        <a:spcBef>
                          <a:spcPts val="0"/>
                        </a:spcBef>
                        <a:spcAft>
                          <a:spcPts val="0"/>
                        </a:spcAft>
                        <a:buNone/>
                      </a:pPr>
                      <a:r>
                        <a:rPr lang="en-GB" sz="2100"/>
                        <a:t>Gas</a:t>
                      </a:r>
                      <a:endParaRPr/>
                    </a:p>
                  </a:txBody>
                  <a:tcPr marL="121600" marR="121600" marT="60800" marB="608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2100"/>
                        <a:t>CO₂ + H₂O</a:t>
                      </a:r>
                      <a:endParaRPr/>
                    </a:p>
                  </a:txBody>
                  <a:tcPr marL="121600" marR="121600" marT="60800" marB="608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2100"/>
                        <a:t>CO, soot</a:t>
                      </a:r>
                      <a:endParaRPr sz="2100" b="0" i="0" u="none" strike="noStrike" cap="none">
                        <a:solidFill>
                          <a:srgbClr val="000000"/>
                        </a:solidFill>
                        <a:latin typeface="Arial"/>
                        <a:ea typeface="Arial"/>
                        <a:cs typeface="Arial"/>
                        <a:sym typeface="Arial"/>
                      </a:endParaRPr>
                    </a:p>
                  </a:txBody>
                  <a:tcPr marL="121600" marR="121600" marT="60800" marB="608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02600">
                <a:tc>
                  <a:txBody>
                    <a:bodyPr/>
                    <a:lstStyle/>
                    <a:p>
                      <a:pPr marL="0" marR="0" lvl="0" indent="0" algn="l" rtl="0">
                        <a:spcBef>
                          <a:spcPts val="0"/>
                        </a:spcBef>
                        <a:spcAft>
                          <a:spcPts val="0"/>
                        </a:spcAft>
                        <a:buNone/>
                      </a:pPr>
                      <a:r>
                        <a:rPr lang="en-GB" sz="2100"/>
                        <a:t>Oil</a:t>
                      </a:r>
                      <a:endParaRPr/>
                    </a:p>
                  </a:txBody>
                  <a:tcPr marL="121600" marR="121600" marT="60800" marB="608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2100"/>
                        <a:t>CO₂ + H₂O</a:t>
                      </a:r>
                      <a:endParaRPr/>
                    </a:p>
                  </a:txBody>
                  <a:tcPr marL="121600" marR="121600" marT="60800" marB="608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2100"/>
                        <a:t>CO, smoke, odour</a:t>
                      </a:r>
                      <a:endParaRPr sz="2100"/>
                    </a:p>
                  </a:txBody>
                  <a:tcPr marL="121600" marR="121600" marT="60800" marB="608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602600">
                <a:tc>
                  <a:txBody>
                    <a:bodyPr/>
                    <a:lstStyle/>
                    <a:p>
                      <a:pPr marL="0" marR="0" lvl="0" indent="0" algn="l" rtl="0">
                        <a:spcBef>
                          <a:spcPts val="0"/>
                        </a:spcBef>
                        <a:spcAft>
                          <a:spcPts val="0"/>
                        </a:spcAft>
                        <a:buNone/>
                      </a:pPr>
                      <a:r>
                        <a:rPr lang="en-GB" sz="2100"/>
                        <a:t>Solid</a:t>
                      </a:r>
                      <a:endParaRPr/>
                    </a:p>
                  </a:txBody>
                  <a:tcPr marL="121600" marR="121600" marT="60800" marB="608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2100"/>
                        <a:t>CO₂ + H₂O</a:t>
                      </a:r>
                      <a:endParaRPr/>
                    </a:p>
                  </a:txBody>
                  <a:tcPr marL="121600" marR="121600" marT="60800" marB="608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2100"/>
                        <a:t>CO, soot, creosote</a:t>
                      </a:r>
                      <a:endParaRPr sz="2100" b="0" i="0" u="none" strike="noStrike" cap="none">
                        <a:solidFill>
                          <a:srgbClr val="000000"/>
                        </a:solidFill>
                        <a:latin typeface="Arial"/>
                        <a:ea typeface="Arial"/>
                        <a:cs typeface="Arial"/>
                        <a:sym typeface="Arial"/>
                      </a:endParaRPr>
                    </a:p>
                  </a:txBody>
                  <a:tcPr marL="121600" marR="121600" marT="60800" marB="6080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g3729b375229_0_54"/>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Causes of incomplete combustion</a:t>
            </a:r>
          </a:p>
        </p:txBody>
      </p:sp>
      <p:sp>
        <p:nvSpPr>
          <p:cNvPr id="129" name="Google Shape;129;g3729b375229_0_54"/>
          <p:cNvSpPr txBox="1">
            <a:spLocks noGrp="1"/>
          </p:cNvSpPr>
          <p:nvPr>
            <p:ph type="body" idx="1"/>
          </p:nvPr>
        </p:nvSpPr>
        <p:spPr>
          <a:xfrm>
            <a:off x="360000" y="1800000"/>
            <a:ext cx="11523600" cy="3911100"/>
          </a:xfrm>
          <a:prstGeom prst="rect">
            <a:avLst/>
          </a:prstGeom>
          <a:noFill/>
          <a:ln>
            <a:noFill/>
          </a:ln>
        </p:spPr>
        <p:txBody>
          <a:bodyPr spcFirstLastPara="1" wrap="square" lIns="0" tIns="0" rIns="0" bIns="0" anchor="t" anchorCtr="0">
            <a:noAutofit/>
          </a:bodyPr>
          <a:lstStyle/>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Lack of ventilation</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Blocked flue</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Incorrect burner setup</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Poor maintenance</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Fuel contamination</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b="1" dirty="0">
                <a:solidFill>
                  <a:srgbClr val="000000"/>
                </a:solidFill>
                <a:latin typeface="Arial" panose="020B0604020202020204" pitchFamily="34" charset="0"/>
              </a:rPr>
              <a:t>Question: </a:t>
            </a:r>
            <a:r>
              <a:rPr lang="en-GB" dirty="0">
                <a:solidFill>
                  <a:srgbClr val="000000"/>
                </a:solidFill>
                <a:latin typeface="Arial" panose="020B0604020202020204" pitchFamily="34" charset="0"/>
              </a:rPr>
              <a:t>Which boiler type is more likely to suffer incomplete combustion - open flue or room sealed?</a:t>
            </a:r>
            <a:endParaRPr dirty="0">
              <a:solidFill>
                <a:srgbClr val="000000"/>
              </a:solidFill>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g3729b375229_0_59"/>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The importance of air supply</a:t>
            </a:r>
          </a:p>
        </p:txBody>
      </p:sp>
      <p:sp>
        <p:nvSpPr>
          <p:cNvPr id="135" name="Google Shape;135;g3729b375229_0_59"/>
          <p:cNvSpPr txBox="1">
            <a:spLocks noGrp="1"/>
          </p:cNvSpPr>
          <p:nvPr>
            <p:ph type="body" idx="1"/>
          </p:nvPr>
        </p:nvSpPr>
        <p:spPr>
          <a:xfrm>
            <a:off x="360000" y="1800000"/>
            <a:ext cx="11523600" cy="3911100"/>
          </a:xfrm>
          <a:prstGeom prst="rect">
            <a:avLst/>
          </a:prstGeom>
          <a:noFill/>
          <a:ln>
            <a:noFill/>
          </a:ln>
        </p:spPr>
        <p:txBody>
          <a:bodyPr spcFirstLastPara="1" wrap="square" lIns="0" tIns="0" rIns="0" bIns="0" anchor="t" anchorCtr="0">
            <a:noAutofit/>
          </a:bodyPr>
          <a:lstStyle/>
          <a:p>
            <a:pPr marL="0" indent="0">
              <a:spcAft>
                <a:spcPts val="1200"/>
              </a:spcAft>
              <a:buClr>
                <a:srgbClr val="000000">
                  <a:lumMod val="100000"/>
                </a:srgbClr>
              </a:buClr>
              <a:buSzPct val="100000"/>
            </a:pPr>
            <a:r>
              <a:rPr lang="en-GB">
                <a:solidFill>
                  <a:srgbClr val="000000"/>
                </a:solidFill>
                <a:latin typeface="Arial" panose="020B0604020202020204" pitchFamily="34" charset="0"/>
              </a:rPr>
              <a:t>Air contains only 21% oxygen. Appliances must have adequate air supply for full combustion. Sealed rooms or tight enclosures can starve appliances of oxygen. Use ventilation grills or air bricks. </a:t>
            </a:r>
            <a:endParaRPr>
              <a:solidFill>
                <a:srgbClr val="000000"/>
              </a:solidFill>
              <a:latin typeface="Arial" panose="020B0604020202020204" pitchFamily="34" charset="0"/>
            </a:endParaRPr>
          </a:p>
          <a:p>
            <a:pPr marL="0" indent="0">
              <a:spcAft>
                <a:spcPts val="1200"/>
              </a:spcAft>
              <a:buClr>
                <a:srgbClr val="000000">
                  <a:lumMod val="100000"/>
                </a:srgbClr>
              </a:buClr>
              <a:buSzPct val="100000"/>
            </a:pPr>
            <a:r>
              <a:rPr lang="en-GB">
                <a:solidFill>
                  <a:srgbClr val="000000"/>
                </a:solidFill>
                <a:latin typeface="Arial" panose="020B0604020202020204" pitchFamily="34" charset="0"/>
              </a:rPr>
              <a:t>Without proper airflow, combustion becomes incomplete, leading to the production of harmful gases like carbon monoxide. This can pose serious health risks and reduce appliance efficiency. </a:t>
            </a:r>
            <a:endParaRPr>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a:solidFill>
                  <a:srgbClr val="000000"/>
                </a:solidFill>
                <a:latin typeface="Arial" panose="020B0604020202020204" pitchFamily="34" charset="0"/>
              </a:rPr>
              <a:t>Ensuring a consistent and sufficient air supply is essential for both safety and optimal performance.</a:t>
            </a:r>
            <a:endParaRPr>
              <a:solidFill>
                <a:srgbClr val="000000"/>
              </a:solidFill>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g3729b375229_0_64"/>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Flue design and maintenance</a:t>
            </a:r>
          </a:p>
        </p:txBody>
      </p:sp>
      <p:sp>
        <p:nvSpPr>
          <p:cNvPr id="141" name="Google Shape;141;g3729b375229_0_64"/>
          <p:cNvSpPr txBox="1">
            <a:spLocks noGrp="1"/>
          </p:cNvSpPr>
          <p:nvPr>
            <p:ph type="body" idx="1"/>
          </p:nvPr>
        </p:nvSpPr>
        <p:spPr>
          <a:xfrm>
            <a:off x="360000" y="1800000"/>
            <a:ext cx="11523600" cy="3911100"/>
          </a:xfrm>
          <a:prstGeom prst="rect">
            <a:avLst/>
          </a:prstGeom>
          <a:noFill/>
          <a:ln>
            <a:noFill/>
          </a:ln>
        </p:spPr>
        <p:txBody>
          <a:bodyPr spcFirstLastPara="1" wrap="square" lIns="0" tIns="0" rIns="0" bIns="0" anchor="t" anchorCtr="0">
            <a:noAutofit/>
          </a:bodyPr>
          <a:lstStyle/>
          <a:p>
            <a:pPr marL="0" indent="0">
              <a:spcAft>
                <a:spcPts val="1200"/>
              </a:spcAft>
              <a:buClr>
                <a:srgbClr val="000000">
                  <a:lumMod val="100000"/>
                </a:srgbClr>
              </a:buClr>
              <a:buSzPct val="100000"/>
            </a:pPr>
            <a:r>
              <a:rPr lang="en-GB">
                <a:solidFill>
                  <a:srgbClr val="000000"/>
                </a:solidFill>
                <a:latin typeface="Arial" panose="020B0604020202020204" pitchFamily="34" charset="0"/>
              </a:rPr>
              <a:t>The flue must remove combustion products effectively. Poorly installed or blocked flues lead to backdraft and incomplete combustion. Regular inspection is a legal and safety requirement. </a:t>
            </a:r>
            <a:endParaRPr>
              <a:solidFill>
                <a:srgbClr val="000000"/>
              </a:solidFill>
              <a:latin typeface="Arial" panose="020B0604020202020204" pitchFamily="34" charset="0"/>
            </a:endParaRPr>
          </a:p>
          <a:p>
            <a:pPr marL="0" indent="0">
              <a:spcAft>
                <a:spcPts val="1200"/>
              </a:spcAft>
              <a:buClr>
                <a:srgbClr val="000000">
                  <a:lumMod val="100000"/>
                </a:srgbClr>
              </a:buClr>
              <a:buSzPct val="100000"/>
            </a:pPr>
            <a:r>
              <a:rPr lang="en-GB">
                <a:solidFill>
                  <a:srgbClr val="000000"/>
                </a:solidFill>
                <a:latin typeface="Arial" panose="020B0604020202020204" pitchFamily="34" charset="0"/>
              </a:rPr>
              <a:t>A properly functioning flue ensures harmful gases like carbon monoxide are safely vented outside. </a:t>
            </a:r>
            <a:endParaRPr>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a:solidFill>
                  <a:srgbClr val="000000"/>
                </a:solidFill>
                <a:latin typeface="Arial" panose="020B0604020202020204" pitchFamily="34" charset="0"/>
              </a:rPr>
              <a:t>Blockages from debris, nests, or soot buildup can restrict flow and create hazardous conditions. Annual checks by a qualified professional help maintain safe operation and compliance with regulations.</a:t>
            </a:r>
            <a:endParaRPr>
              <a:solidFill>
                <a:srgbClr val="000000"/>
              </a:solidFill>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g3729b375229_0_69"/>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Midpoint knowledge check</a:t>
            </a:r>
          </a:p>
        </p:txBody>
      </p:sp>
      <p:sp>
        <p:nvSpPr>
          <p:cNvPr id="147" name="Google Shape;147;g3729b375229_0_69"/>
          <p:cNvSpPr txBox="1">
            <a:spLocks noGrp="1"/>
          </p:cNvSpPr>
          <p:nvPr>
            <p:ph type="body" idx="1"/>
          </p:nvPr>
        </p:nvSpPr>
        <p:spPr>
          <a:xfrm>
            <a:off x="360000" y="1800000"/>
            <a:ext cx="11523600" cy="3911100"/>
          </a:xfrm>
          <a:prstGeom prst="rect">
            <a:avLst/>
          </a:prstGeom>
          <a:noFill/>
          <a:ln>
            <a:noFill/>
          </a:ln>
        </p:spPr>
        <p:txBody>
          <a:bodyPr spcFirstLastPara="1" wrap="square" lIns="0" tIns="0" rIns="0" bIns="0" anchor="t" anchorCtr="0">
            <a:noAutofit/>
          </a:bodyPr>
          <a:lstStyle/>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What are the products of complete combustion?</a:t>
            </a:r>
            <a:endParaRPr dirty="0">
              <a:solidFill>
                <a:srgbClr val="000000"/>
              </a:solidFill>
              <a:latin typeface="Arial" panose="020B0604020202020204" pitchFamily="34" charset="0"/>
            </a:endParaRPr>
          </a:p>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What colour flame indicates good combustion?</a:t>
            </a:r>
            <a:endParaRPr dirty="0">
              <a:solidFill>
                <a:srgbClr val="000000"/>
              </a:solidFill>
              <a:latin typeface="Arial" panose="020B0604020202020204" pitchFamily="34" charset="0"/>
            </a:endParaRPr>
          </a:p>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Name two signs of incomplete combustion.</a:t>
            </a:r>
            <a:endParaRPr dirty="0">
              <a:solidFill>
                <a:srgbClr val="000000"/>
              </a:solidFill>
              <a:latin typeface="Arial" panose="020B0604020202020204" pitchFamily="34" charset="0"/>
            </a:endParaRPr>
          </a:p>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What does the combustion triangle represent?</a:t>
            </a:r>
            <a:endParaRPr dirty="0">
              <a:solidFill>
                <a:srgbClr val="000000"/>
              </a:solidFill>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g3729b375229_0_76"/>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Midpoint knowledge check - answers</a:t>
            </a:r>
          </a:p>
        </p:txBody>
      </p:sp>
      <p:sp>
        <p:nvSpPr>
          <p:cNvPr id="153" name="Google Shape;153;g3729b375229_0_76"/>
          <p:cNvSpPr txBox="1">
            <a:spLocks noGrp="1"/>
          </p:cNvSpPr>
          <p:nvPr>
            <p:ph type="body" idx="1"/>
          </p:nvPr>
        </p:nvSpPr>
        <p:spPr>
          <a:xfrm>
            <a:off x="360000" y="1800000"/>
            <a:ext cx="11523600" cy="3911100"/>
          </a:xfrm>
          <a:prstGeom prst="rect">
            <a:avLst/>
          </a:prstGeom>
          <a:noFill/>
          <a:ln>
            <a:noFill/>
          </a:ln>
        </p:spPr>
        <p:txBody>
          <a:bodyPr spcFirstLastPara="1" wrap="square" lIns="0" tIns="0" rIns="0" bIns="0" anchor="t" anchorCtr="0">
            <a:noAutofit/>
          </a:bodyPr>
          <a:lstStyle/>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CO₂ and H₂O</a:t>
            </a:r>
            <a:endParaRPr dirty="0">
              <a:solidFill>
                <a:srgbClr val="000000"/>
              </a:solidFill>
              <a:latin typeface="Arial" panose="020B0604020202020204" pitchFamily="34" charset="0"/>
            </a:endParaRPr>
          </a:p>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Blue</a:t>
            </a:r>
            <a:endParaRPr dirty="0">
              <a:solidFill>
                <a:srgbClr val="000000"/>
              </a:solidFill>
              <a:latin typeface="Arial" panose="020B0604020202020204" pitchFamily="34" charset="0"/>
            </a:endParaRPr>
          </a:p>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Yellow flame, soot</a:t>
            </a:r>
            <a:endParaRPr dirty="0">
              <a:solidFill>
                <a:srgbClr val="000000"/>
              </a:solidFill>
              <a:latin typeface="Arial" panose="020B0604020202020204" pitchFamily="34" charset="0"/>
            </a:endParaRPr>
          </a:p>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Fuel, oxygen, heat</a:t>
            </a:r>
            <a:endParaRPr dirty="0">
              <a:solidFill>
                <a:srgbClr val="000000"/>
              </a:solidFill>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g3729b375229_0_81"/>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Burner settings and adjustments</a:t>
            </a:r>
          </a:p>
        </p:txBody>
      </p:sp>
      <p:sp>
        <p:nvSpPr>
          <p:cNvPr id="159" name="Google Shape;159;g3729b375229_0_81"/>
          <p:cNvSpPr txBox="1">
            <a:spLocks noGrp="1"/>
          </p:cNvSpPr>
          <p:nvPr>
            <p:ph type="body" idx="1"/>
          </p:nvPr>
        </p:nvSpPr>
        <p:spPr>
          <a:xfrm>
            <a:off x="360000" y="1800000"/>
            <a:ext cx="11523600" cy="4327338"/>
          </a:xfrm>
          <a:prstGeom prst="rect">
            <a:avLst/>
          </a:prstGeom>
          <a:noFill/>
          <a:ln>
            <a:noFill/>
          </a:ln>
        </p:spPr>
        <p:txBody>
          <a:bodyPr spcFirstLastPara="1" wrap="square" lIns="0" tIns="0" rIns="0" bIns="0" anchor="t" anchorCtr="0">
            <a:spAutoFit/>
          </a:bodyPr>
          <a:lstStyle/>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While many modern gas boilers will automatically calibrate their burner settings during commissioning, technicians must:</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Set correct air-fuel mix</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Clean burner jets</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Use flue gas analysers</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Check flue draught</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Incorrect settings = incomplete combustion risk</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b="1" dirty="0">
                <a:solidFill>
                  <a:srgbClr val="000000"/>
                </a:solidFill>
                <a:latin typeface="Arial" panose="020B0604020202020204" pitchFamily="34" charset="0"/>
              </a:rPr>
              <a:t>Question: </a:t>
            </a:r>
            <a:r>
              <a:rPr lang="en-GB" dirty="0">
                <a:solidFill>
                  <a:srgbClr val="000000"/>
                </a:solidFill>
                <a:latin typeface="Arial" panose="020B0604020202020204" pitchFamily="34" charset="0"/>
              </a:rPr>
              <a:t>What tools are used to confirm combustion is correct?</a:t>
            </a:r>
            <a:endParaRPr dirty="0">
              <a:solidFill>
                <a:srgbClr val="000000"/>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Google Shape;43;p5"/>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a:t>Starter</a:t>
            </a:r>
            <a:endParaRPr/>
          </a:p>
        </p:txBody>
      </p:sp>
      <p:sp>
        <p:nvSpPr>
          <p:cNvPr id="44" name="Google Shape;44;p5"/>
          <p:cNvSpPr txBox="1">
            <a:spLocks noGrp="1"/>
          </p:cNvSpPr>
          <p:nvPr>
            <p:ph type="body" idx="1"/>
          </p:nvPr>
        </p:nvSpPr>
        <p:spPr>
          <a:xfrm>
            <a:off x="360000" y="1800000"/>
            <a:ext cx="9360212" cy="1680460"/>
          </a:xfrm>
          <a:prstGeom prst="rect">
            <a:avLst/>
          </a:prstGeom>
          <a:noFill/>
          <a:ln>
            <a:noFill/>
          </a:ln>
        </p:spPr>
        <p:txBody>
          <a:bodyPr spcFirstLastPara="1" wrap="square" lIns="0" tIns="0" rIns="0" bIns="0" anchor="t" anchorCtr="0">
            <a:spAutoFit/>
          </a:bodyPr>
          <a:lstStyle/>
          <a:p>
            <a:pPr marL="0" indent="0">
              <a:spcAft>
                <a:spcPts val="1200"/>
              </a:spcAft>
              <a:buClr>
                <a:srgbClr val="000000">
                  <a:lumMod val="100000"/>
                </a:srgbClr>
              </a:buClr>
              <a:buSzPct val="100000"/>
            </a:pPr>
            <a:r>
              <a:rPr lang="en-GB" b="1" dirty="0">
                <a:solidFill>
                  <a:srgbClr val="000000"/>
                </a:solidFill>
                <a:latin typeface="Arial" panose="020B0604020202020204" pitchFamily="34" charset="0"/>
              </a:rPr>
              <a:t>W</a:t>
            </a:r>
            <a:r>
              <a:rPr lang="en-GB" b="1" dirty="0">
                <a:solidFill>
                  <a:srgbClr val="000000"/>
                </a:solidFill>
                <a:latin typeface="Arial" panose="020B0604020202020204" pitchFamily="34" charset="0"/>
                <a:ea typeface="Arial"/>
                <a:cs typeface="Arial"/>
                <a:sym typeface="Arial"/>
              </a:rPr>
              <a:t>arm-up: </a:t>
            </a:r>
            <a:endParaRPr b="1" dirty="0">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dirty="0">
                <a:solidFill>
                  <a:srgbClr val="000000"/>
                </a:solidFill>
                <a:latin typeface="Arial" panose="020B0604020202020204" pitchFamily="34" charset="0"/>
              </a:rPr>
              <a:t>What three things are required for combustion to take place?</a:t>
            </a:r>
            <a:endParaRPr dirty="0">
              <a:solidFill>
                <a:srgbClr val="000000"/>
              </a:solidFill>
              <a:latin typeface="Arial" panose="020B0604020202020204" pitchFamily="34" charset="0"/>
            </a:endParaRPr>
          </a:p>
          <a:p>
            <a:pPr marL="0" lvl="0" indent="0" algn="l" rtl="0">
              <a:lnSpc>
                <a:spcPct val="110000"/>
              </a:lnSpc>
              <a:spcBef>
                <a:spcPts val="1200"/>
              </a:spcBef>
              <a:spcAft>
                <a:spcPts val="0"/>
              </a:spcAft>
            </a:pP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g3729b375229_0_86"/>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Flue gas analyser use</a:t>
            </a:r>
          </a:p>
        </p:txBody>
      </p:sp>
      <p:sp>
        <p:nvSpPr>
          <p:cNvPr id="165" name="Google Shape;165;g3729b375229_0_86"/>
          <p:cNvSpPr txBox="1">
            <a:spLocks noGrp="1"/>
          </p:cNvSpPr>
          <p:nvPr>
            <p:ph type="body" idx="1"/>
          </p:nvPr>
        </p:nvSpPr>
        <p:spPr>
          <a:xfrm>
            <a:off x="359999" y="1800000"/>
            <a:ext cx="9100524" cy="4107900"/>
          </a:xfrm>
          <a:prstGeom prst="rect">
            <a:avLst/>
          </a:prstGeom>
          <a:noFill/>
          <a:ln>
            <a:noFill/>
          </a:ln>
        </p:spPr>
        <p:txBody>
          <a:bodyPr spcFirstLastPara="1" wrap="square" lIns="0" tIns="0" rIns="0" bIns="0" anchor="t" anchorCtr="0">
            <a:noAutofit/>
          </a:bodyPr>
          <a:lstStyle/>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Measures gases in exhaust:</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CO</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CO₂</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Oxygen levels</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Flue temperature</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dirty="0">
                <a:solidFill>
                  <a:srgbClr val="000000"/>
                </a:solidFill>
                <a:latin typeface="Arial" panose="020B0604020202020204" pitchFamily="34" charset="0"/>
              </a:rPr>
              <a:t>Used to assess the efficiency and safety of combustion. Readings outside normal ranges indicate faults.</a:t>
            </a:r>
            <a:endParaRPr dirty="0">
              <a:solidFill>
                <a:srgbClr val="000000"/>
              </a:solidFill>
              <a:latin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g3729b375229_0_94"/>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Appliance maintenance and checks</a:t>
            </a:r>
          </a:p>
        </p:txBody>
      </p:sp>
      <p:sp>
        <p:nvSpPr>
          <p:cNvPr id="173" name="Google Shape;173;g3729b375229_0_94"/>
          <p:cNvSpPr txBox="1">
            <a:spLocks noGrp="1"/>
          </p:cNvSpPr>
          <p:nvPr>
            <p:ph type="body" idx="1"/>
          </p:nvPr>
        </p:nvSpPr>
        <p:spPr>
          <a:xfrm>
            <a:off x="360000" y="1800000"/>
            <a:ext cx="11523600" cy="3911100"/>
          </a:xfrm>
          <a:prstGeom prst="rect">
            <a:avLst/>
          </a:prstGeom>
          <a:noFill/>
          <a:ln>
            <a:noFill/>
          </a:ln>
        </p:spPr>
        <p:txBody>
          <a:bodyPr spcFirstLastPara="1" wrap="square" lIns="0" tIns="0" rIns="0" bIns="0" anchor="t" anchorCtr="0">
            <a:noAutofit/>
          </a:bodyPr>
          <a:lstStyle/>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Regular maintenance prevents incomplete combustion. </a:t>
            </a:r>
          </a:p>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Technicians should:</a:t>
            </a:r>
            <a:endParaRPr dirty="0">
              <a:solidFill>
                <a:srgbClr val="000000"/>
              </a:solidFill>
              <a:latin typeface="Arial" panose="020B0604020202020204" pitchFamily="34" charset="0"/>
            </a:endParaRPr>
          </a:p>
          <a:p>
            <a:pPr marL="251460" indent="-25146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Check flues</a:t>
            </a:r>
            <a:endParaRPr dirty="0">
              <a:solidFill>
                <a:srgbClr val="000000"/>
              </a:solidFill>
              <a:latin typeface="Arial" panose="020B0604020202020204" pitchFamily="34" charset="0"/>
            </a:endParaRPr>
          </a:p>
          <a:p>
            <a:pPr marL="251460" indent="-25146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Inspect burner heads</a:t>
            </a:r>
            <a:endParaRPr dirty="0">
              <a:solidFill>
                <a:srgbClr val="000000"/>
              </a:solidFill>
              <a:latin typeface="Arial" panose="020B0604020202020204" pitchFamily="34" charset="0"/>
            </a:endParaRPr>
          </a:p>
          <a:p>
            <a:pPr marL="251460" indent="-25146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Test safety devices</a:t>
            </a:r>
            <a:endParaRPr dirty="0">
              <a:solidFill>
                <a:srgbClr val="000000"/>
              </a:solidFill>
              <a:latin typeface="Arial" panose="020B0604020202020204" pitchFamily="34" charset="0"/>
            </a:endParaRPr>
          </a:p>
          <a:p>
            <a:pPr marL="251460" indent="-251460">
              <a:spcAft>
                <a:spcPts val="1200"/>
              </a:spcAft>
              <a:buClr>
                <a:srgbClr val="000000">
                  <a:lumMod val="100000"/>
                </a:srgbClr>
              </a:buClr>
              <a:buSzPct val="100000"/>
              <a:buFont typeface="Arial" panose="020B0604020202020204" pitchFamily="34" charset="0"/>
              <a:buChar char="•"/>
            </a:pPr>
            <a:r>
              <a:rPr lang="en-GB" dirty="0">
                <a:solidFill>
                  <a:srgbClr val="000000"/>
                </a:solidFill>
              </a:rPr>
              <a:t>Service according to manufacturer guidelines.</a:t>
            </a:r>
            <a:endParaRPr dirty="0">
              <a:solidFill>
                <a:srgbClr val="000000"/>
              </a:solidFill>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g3729b375229_0_99"/>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Installation requirements</a:t>
            </a:r>
          </a:p>
        </p:txBody>
      </p:sp>
      <p:sp>
        <p:nvSpPr>
          <p:cNvPr id="179" name="Google Shape;179;g3729b375229_0_99"/>
          <p:cNvSpPr txBox="1">
            <a:spLocks noGrp="1"/>
          </p:cNvSpPr>
          <p:nvPr>
            <p:ph type="body" idx="1"/>
          </p:nvPr>
        </p:nvSpPr>
        <p:spPr>
          <a:xfrm>
            <a:off x="360000" y="1800000"/>
            <a:ext cx="11523600" cy="2800767"/>
          </a:xfrm>
          <a:prstGeom prst="rect">
            <a:avLst/>
          </a:prstGeom>
          <a:noFill/>
          <a:ln>
            <a:noFill/>
          </a:ln>
        </p:spPr>
        <p:txBody>
          <a:bodyPr spcFirstLastPara="1" wrap="square" lIns="0" tIns="0" rIns="0" bIns="0" anchor="t" anchorCtr="0">
            <a:spAutoFit/>
          </a:bodyPr>
          <a:lstStyle/>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Regulations require combustion appliances to be installed with:</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Correct flue</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Adequate ventilation</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Manufacturer's clearances</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Alarms for CO where required.</a:t>
            </a:r>
            <a:endParaRPr dirty="0">
              <a:solidFill>
                <a:srgbClr val="000000"/>
              </a:solidFill>
              <a:latin typeface="Arial" panose="020B0604020202020204" pitchFamily="34" charset="0"/>
            </a:endParaRPr>
          </a:p>
        </p:txBody>
      </p:sp>
      <p:pic>
        <p:nvPicPr>
          <p:cNvPr id="180" name="Google Shape;180;g3729b375229_0_99"/>
          <p:cNvPicPr preferRelativeResize="0">
            <a:picLocks noChangeAspect="1"/>
          </p:cNvPicPr>
          <p:nvPr/>
        </p:nvPicPr>
        <p:blipFill rotWithShape="1">
          <a:blip r:embed="rId3"/>
          <a:srcRect l="19444" t="21587" r="21013" b="20497"/>
          <a:stretch>
            <a:fillRect/>
          </a:stretch>
        </p:blipFill>
        <p:spPr>
          <a:xfrm>
            <a:off x="6658707" y="2697537"/>
            <a:ext cx="2220750" cy="2160000"/>
          </a:xfrm>
          <a:prstGeom prst="rect">
            <a:avLst/>
          </a:prstGeom>
          <a:noFill/>
          <a:ln>
            <a:noFill/>
          </a:ln>
        </p:spPr>
      </p:pic>
      <p:pic>
        <p:nvPicPr>
          <p:cNvPr id="181" name="Google Shape;181;g3729b375229_0_99"/>
          <p:cNvPicPr preferRelativeResize="0">
            <a:picLocks noChangeAspect="1"/>
          </p:cNvPicPr>
          <p:nvPr/>
        </p:nvPicPr>
        <p:blipFill>
          <a:blip r:embed="rId4"/>
          <a:srcRect l="22891" r="3168"/>
          <a:stretch>
            <a:fillRect/>
          </a:stretch>
        </p:blipFill>
        <p:spPr>
          <a:xfrm>
            <a:off x="9148088" y="2697537"/>
            <a:ext cx="2129512" cy="21600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3729b375229_0_108"/>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Case study – CO incident</a:t>
            </a:r>
          </a:p>
        </p:txBody>
      </p:sp>
      <p:sp>
        <p:nvSpPr>
          <p:cNvPr id="187" name="Google Shape;187;g3729b375229_0_108"/>
          <p:cNvSpPr txBox="1">
            <a:spLocks noGrp="1"/>
          </p:cNvSpPr>
          <p:nvPr>
            <p:ph type="body" idx="1"/>
          </p:nvPr>
        </p:nvSpPr>
        <p:spPr>
          <a:xfrm>
            <a:off x="360000" y="1800000"/>
            <a:ext cx="11523600" cy="3911100"/>
          </a:xfrm>
          <a:prstGeom prst="rect">
            <a:avLst/>
          </a:prstGeom>
          <a:noFill/>
          <a:ln>
            <a:noFill/>
          </a:ln>
        </p:spPr>
        <p:txBody>
          <a:bodyPr spcFirstLastPara="1" wrap="square" lIns="0" tIns="0" rIns="0" bIns="0" anchor="t" anchorCtr="0">
            <a:noAutofit/>
          </a:bodyPr>
          <a:lstStyle/>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A gas fire was installed in a sealed room with adequate ventilation. The customer placed cushions over the air vents near the fire to stop the draught during a cold period.</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After use repeated use, the occupant reported headaches. Investigation showed elevated CO due to oxygen starvation. CO alarm was absent. </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b="1" dirty="0">
                <a:solidFill>
                  <a:srgbClr val="000000"/>
                </a:solidFill>
                <a:latin typeface="Arial" panose="020B0604020202020204" pitchFamily="34" charset="0"/>
              </a:rPr>
              <a:t>Question: </a:t>
            </a:r>
            <a:r>
              <a:rPr lang="en-GB" dirty="0">
                <a:solidFill>
                  <a:srgbClr val="000000"/>
                </a:solidFill>
                <a:latin typeface="Arial" panose="020B0604020202020204" pitchFamily="34" charset="0"/>
              </a:rPr>
              <a:t>What simple installation steps or advice could have prevented this incident?</a:t>
            </a:r>
            <a:endParaRPr dirty="0">
              <a:solidFill>
                <a:srgbClr val="000000"/>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g3729b375229_0_118"/>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Combustion efficiency and environment</a:t>
            </a:r>
          </a:p>
        </p:txBody>
      </p:sp>
      <p:sp>
        <p:nvSpPr>
          <p:cNvPr id="199" name="Google Shape;199;g3729b375229_0_118"/>
          <p:cNvSpPr txBox="1">
            <a:spLocks noGrp="1"/>
          </p:cNvSpPr>
          <p:nvPr>
            <p:ph type="body" idx="1"/>
          </p:nvPr>
        </p:nvSpPr>
        <p:spPr>
          <a:xfrm>
            <a:off x="360000" y="1800000"/>
            <a:ext cx="11523600" cy="3911100"/>
          </a:xfrm>
          <a:prstGeom prst="rect">
            <a:avLst/>
          </a:prstGeom>
          <a:noFill/>
          <a:ln>
            <a:noFill/>
          </a:ln>
        </p:spPr>
        <p:txBody>
          <a:bodyPr spcFirstLastPara="1" wrap="square" lIns="0" tIns="0" rIns="0" bIns="0" anchor="t" anchorCtr="0">
            <a:noAutofit/>
          </a:bodyPr>
          <a:lstStyle/>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Efficient combustion means:</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Less fuel used</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Lower emissions</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Lower running costs</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Greater system reliability.</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dirty="0">
                <a:solidFill>
                  <a:srgbClr val="000000"/>
                </a:solidFill>
                <a:latin typeface="Arial" panose="020B0604020202020204" pitchFamily="34" charset="0"/>
              </a:rPr>
              <a:t>Installers must aim for clean, complete combustion to meet regulations and protect the environment.</a:t>
            </a:r>
            <a:endParaRPr dirty="0">
              <a:solidFill>
                <a:srgbClr val="000000"/>
              </a:solidFill>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g3729b375229_0_123"/>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Combustion regulation overview</a:t>
            </a:r>
          </a:p>
        </p:txBody>
      </p:sp>
      <p:sp>
        <p:nvSpPr>
          <p:cNvPr id="205" name="Google Shape;205;g3729b375229_0_123"/>
          <p:cNvSpPr txBox="1">
            <a:spLocks noGrp="1"/>
          </p:cNvSpPr>
          <p:nvPr>
            <p:ph type="body" idx="1"/>
          </p:nvPr>
        </p:nvSpPr>
        <p:spPr>
          <a:xfrm>
            <a:off x="360000" y="1800000"/>
            <a:ext cx="11523600" cy="3911100"/>
          </a:xfrm>
          <a:prstGeom prst="rect">
            <a:avLst/>
          </a:prstGeom>
          <a:noFill/>
          <a:ln>
            <a:noFill/>
          </a:ln>
        </p:spPr>
        <p:txBody>
          <a:bodyPr spcFirstLastPara="1" wrap="square" lIns="0" tIns="0" rIns="0" bIns="0" anchor="t" anchorCtr="0">
            <a:noAutofit/>
          </a:bodyPr>
          <a:lstStyle/>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Building Regulations </a:t>
            </a:r>
            <a:r>
              <a:rPr lang="en-GB" dirty="0">
                <a:solidFill>
                  <a:srgbClr val="0070C0"/>
                </a:solidFill>
                <a:latin typeface="Arial" panose="020B0604020202020204" pitchFamily="34" charset="0"/>
                <a:hlinkClick r:id="rId3">
                  <a:extLst>
                    <a:ext uri="{A12FA001-AC4F-418D-AE19-62706E023703}">
                      <ahyp:hlinkClr xmlns:ahyp="http://schemas.microsoft.com/office/drawing/2018/hyperlinkcolor" val="tx"/>
                    </a:ext>
                  </a:extLst>
                </a:hlinkClick>
              </a:rPr>
              <a:t>Part J</a:t>
            </a:r>
            <a:r>
              <a:rPr lang="en-GB" dirty="0">
                <a:solidFill>
                  <a:srgbClr val="0070C0"/>
                </a:solidFill>
                <a:latin typeface="Arial" panose="020B0604020202020204" pitchFamily="34" charset="0"/>
              </a:rPr>
              <a:t> </a:t>
            </a:r>
            <a:r>
              <a:rPr lang="en-GB" dirty="0">
                <a:solidFill>
                  <a:srgbClr val="000000"/>
                </a:solidFill>
                <a:latin typeface="Arial" panose="020B0604020202020204" pitchFamily="34" charset="0"/>
              </a:rPr>
              <a:t>(combustion appliances)</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Gas Safety (Installation and Use) </a:t>
            </a:r>
            <a:r>
              <a:rPr lang="en-GB" dirty="0">
                <a:solidFill>
                  <a:srgbClr val="0070C0"/>
                </a:solidFill>
                <a:latin typeface="Arial" panose="020B0604020202020204" pitchFamily="34" charset="0"/>
                <a:hlinkClick r:id="rId4">
                  <a:extLst>
                    <a:ext uri="{A12FA001-AC4F-418D-AE19-62706E023703}">
                      <ahyp:hlinkClr xmlns:ahyp="http://schemas.microsoft.com/office/drawing/2018/hyperlinkcolor" val="tx"/>
                    </a:ext>
                  </a:extLst>
                </a:hlinkClick>
              </a:rPr>
              <a:t>Regulations</a:t>
            </a:r>
            <a:endParaRPr dirty="0">
              <a:solidFill>
                <a:srgbClr val="0070C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70C0"/>
                </a:solidFill>
                <a:latin typeface="Arial" panose="020B0604020202020204" pitchFamily="34" charset="0"/>
                <a:hlinkClick r:id="rId5">
                  <a:extLst>
                    <a:ext uri="{A12FA001-AC4F-418D-AE19-62706E023703}">
                      <ahyp:hlinkClr xmlns:ahyp="http://schemas.microsoft.com/office/drawing/2018/hyperlinkcolor" val="tx"/>
                    </a:ext>
                  </a:extLst>
                </a:hlinkClick>
              </a:rPr>
              <a:t>OFTEC</a:t>
            </a:r>
            <a:r>
              <a:rPr lang="en-GB" dirty="0">
                <a:solidFill>
                  <a:srgbClr val="000000"/>
                </a:solidFill>
                <a:latin typeface="Arial" panose="020B0604020202020204" pitchFamily="34" charset="0"/>
              </a:rPr>
              <a:t>/Building Control for </a:t>
            </a:r>
            <a:r>
              <a:rPr lang="en-GB" dirty="0">
                <a:solidFill>
                  <a:srgbClr val="0070C0"/>
                </a:solidFill>
                <a:latin typeface="Arial" panose="020B0604020202020204" pitchFamily="34" charset="0"/>
                <a:hlinkClick r:id="rId6">
                  <a:extLst>
                    <a:ext uri="{A12FA001-AC4F-418D-AE19-62706E023703}">
                      <ahyp:hlinkClr xmlns:ahyp="http://schemas.microsoft.com/office/drawing/2018/hyperlinkcolor" val="tx"/>
                    </a:ext>
                  </a:extLst>
                </a:hlinkClick>
              </a:rPr>
              <a:t>oil</a:t>
            </a:r>
            <a:endParaRPr dirty="0">
              <a:solidFill>
                <a:srgbClr val="0070C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70C0"/>
                </a:solidFill>
                <a:latin typeface="Arial" panose="020B0604020202020204" pitchFamily="34" charset="0"/>
                <a:hlinkClick r:id="rId7">
                  <a:extLst>
                    <a:ext uri="{A12FA001-AC4F-418D-AE19-62706E023703}">
                      <ahyp:hlinkClr xmlns:ahyp="http://schemas.microsoft.com/office/drawing/2018/hyperlinkcolor" val="tx"/>
                    </a:ext>
                  </a:extLst>
                </a:hlinkClick>
              </a:rPr>
              <a:t>HETAS</a:t>
            </a:r>
            <a:r>
              <a:rPr lang="en-GB" dirty="0">
                <a:solidFill>
                  <a:srgbClr val="000000"/>
                </a:solidFill>
                <a:latin typeface="Arial" panose="020B0604020202020204" pitchFamily="34" charset="0"/>
              </a:rPr>
              <a:t> for solid fuels</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dirty="0">
                <a:solidFill>
                  <a:srgbClr val="000000"/>
                </a:solidFill>
                <a:latin typeface="Arial" panose="020B0604020202020204" pitchFamily="34" charset="0"/>
              </a:rPr>
              <a:t>Compliance ensures safe installation and operation.</a:t>
            </a:r>
            <a:endParaRPr dirty="0">
              <a:solidFill>
                <a:srgbClr val="000000"/>
              </a:solidFill>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g3729b375229_0_128"/>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Appliance labelling and ratings</a:t>
            </a:r>
          </a:p>
        </p:txBody>
      </p:sp>
      <p:sp>
        <p:nvSpPr>
          <p:cNvPr id="211" name="Google Shape;211;g3729b375229_0_128"/>
          <p:cNvSpPr txBox="1">
            <a:spLocks noGrp="1"/>
          </p:cNvSpPr>
          <p:nvPr>
            <p:ph type="body" idx="1"/>
          </p:nvPr>
        </p:nvSpPr>
        <p:spPr>
          <a:xfrm>
            <a:off x="359999" y="1800000"/>
            <a:ext cx="9229477" cy="3911100"/>
          </a:xfrm>
          <a:prstGeom prst="rect">
            <a:avLst/>
          </a:prstGeom>
          <a:noFill/>
          <a:ln>
            <a:noFill/>
          </a:ln>
        </p:spPr>
        <p:txBody>
          <a:bodyPr spcFirstLastPara="1" wrap="square" lIns="0" tIns="0" rIns="0" bIns="0" anchor="t" anchorCtr="0">
            <a:noAutofit/>
          </a:bodyPr>
          <a:lstStyle/>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Appliances are rated for combustion efficiency. Labels may show:</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Seasonal efficiency</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Emissions class (e.g., NOx)</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Required air flow.</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dirty="0">
                <a:solidFill>
                  <a:srgbClr val="000000"/>
                </a:solidFill>
                <a:latin typeface="Arial" panose="020B0604020202020204" pitchFamily="34" charset="0"/>
              </a:rPr>
              <a:t>Check labels during commissioning to confirm compatibility.</a:t>
            </a:r>
            <a:endParaRPr dirty="0">
              <a:solidFill>
                <a:srgbClr val="000000"/>
              </a:solidFill>
              <a:latin typeface="Arial" panose="020B0604020202020204" pitchFamily="34" charset="0"/>
            </a:endParaRPr>
          </a:p>
          <a:p>
            <a:pPr marL="0" lvl="0" indent="0" algn="l" rtl="0">
              <a:lnSpc>
                <a:spcPct val="115000"/>
              </a:lnSpc>
              <a:spcBef>
                <a:spcPts val="1200"/>
              </a:spcBef>
              <a:spcAft>
                <a:spcPts val="0"/>
              </a:spcAft>
            </a:pP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g3729b375229_0_136"/>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Flue types and air supply</a:t>
            </a:r>
          </a:p>
        </p:txBody>
      </p:sp>
      <p:sp>
        <p:nvSpPr>
          <p:cNvPr id="218" name="Google Shape;218;g3729b375229_0_136"/>
          <p:cNvSpPr txBox="1">
            <a:spLocks noGrp="1"/>
          </p:cNvSpPr>
          <p:nvPr>
            <p:ph type="body" idx="1"/>
          </p:nvPr>
        </p:nvSpPr>
        <p:spPr>
          <a:xfrm>
            <a:off x="360000" y="1800000"/>
            <a:ext cx="11523600" cy="3911100"/>
          </a:xfrm>
          <a:prstGeom prst="rect">
            <a:avLst/>
          </a:prstGeom>
          <a:noFill/>
          <a:ln>
            <a:noFill/>
          </a:ln>
        </p:spPr>
        <p:txBody>
          <a:bodyPr spcFirstLastPara="1" wrap="square" lIns="0" tIns="0" rIns="0" bIns="0" anchor="t" anchorCtr="0">
            <a:noAutofit/>
          </a:bodyPr>
          <a:lstStyle/>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Open flue: relies on room air</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Balanced flue: uses outside air</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Fan-assisted: provides forced draught.</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Always check the type as this affects installation and safety design.</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b="1" dirty="0">
                <a:solidFill>
                  <a:srgbClr val="000000"/>
                </a:solidFill>
                <a:latin typeface="Arial" panose="020B0604020202020204" pitchFamily="34" charset="0"/>
              </a:rPr>
              <a:t>Question: </a:t>
            </a:r>
            <a:r>
              <a:rPr lang="en-GB" dirty="0">
                <a:solidFill>
                  <a:srgbClr val="000000"/>
                </a:solidFill>
                <a:latin typeface="Arial" panose="020B0604020202020204" pitchFamily="34" charset="0"/>
              </a:rPr>
              <a:t>Which type of flue is most at risk in a sealed kitchen?</a:t>
            </a:r>
            <a:endParaRPr dirty="0">
              <a:solidFill>
                <a:srgbClr val="000000"/>
              </a:solidFill>
              <a:latin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g3729b375229_0_141"/>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Combustion in modern appliances</a:t>
            </a:r>
          </a:p>
        </p:txBody>
      </p:sp>
      <p:sp>
        <p:nvSpPr>
          <p:cNvPr id="224" name="Google Shape;224;g3729b375229_0_141"/>
          <p:cNvSpPr txBox="1">
            <a:spLocks noGrp="1"/>
          </p:cNvSpPr>
          <p:nvPr>
            <p:ph type="body" idx="1"/>
          </p:nvPr>
        </p:nvSpPr>
        <p:spPr>
          <a:xfrm>
            <a:off x="360000" y="1800000"/>
            <a:ext cx="11523600" cy="4018500"/>
          </a:xfrm>
          <a:prstGeom prst="rect">
            <a:avLst/>
          </a:prstGeom>
          <a:noFill/>
          <a:ln>
            <a:noFill/>
          </a:ln>
        </p:spPr>
        <p:txBody>
          <a:bodyPr spcFirstLastPara="1" wrap="square" lIns="0" tIns="0" rIns="0" bIns="0" anchor="t" anchorCtr="0">
            <a:noAutofit/>
          </a:bodyPr>
          <a:lstStyle/>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Modern appliances have:</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Electronic ignition</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Modulating burners</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Sealed combustion</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High-efficiency flue recovery.</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dirty="0">
                <a:solidFill>
                  <a:srgbClr val="000000"/>
                </a:solidFill>
                <a:latin typeface="Arial" panose="020B0604020202020204" pitchFamily="34" charset="0"/>
              </a:rPr>
              <a:t>Combustion must be fine-tuned for best results.</a:t>
            </a:r>
            <a:endParaRPr dirty="0">
              <a:solidFill>
                <a:srgbClr val="000000"/>
              </a:solidFill>
              <a:latin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g3729b375229_0_146"/>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Recap – combustion types</a:t>
            </a:r>
          </a:p>
        </p:txBody>
      </p:sp>
      <p:sp>
        <p:nvSpPr>
          <p:cNvPr id="230" name="Google Shape;230;g3729b375229_0_146"/>
          <p:cNvSpPr txBox="1">
            <a:spLocks noGrp="1"/>
          </p:cNvSpPr>
          <p:nvPr>
            <p:ph type="body" idx="1"/>
          </p:nvPr>
        </p:nvSpPr>
        <p:spPr>
          <a:xfrm>
            <a:off x="360000" y="1800000"/>
            <a:ext cx="11523600" cy="4018500"/>
          </a:xfrm>
          <a:prstGeom prst="rect">
            <a:avLst/>
          </a:prstGeom>
          <a:noFill/>
          <a:ln>
            <a:noFill/>
          </a:ln>
        </p:spPr>
        <p:txBody>
          <a:bodyPr spcFirstLastPara="1" wrap="square" lIns="0" tIns="0" rIns="0" bIns="0" anchor="t" anchorCtr="0">
            <a:noAutofit/>
          </a:bodyPr>
          <a:lstStyle/>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Complete = CO₂ + H₂O + heat</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Incomplete = CO + soot + less heat</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Good combustion = clean flame, good draught</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Poor combustion = danger, inefficiency.</a:t>
            </a:r>
            <a:endParaRPr dirty="0">
              <a:solidFill>
                <a:srgbClr val="000000"/>
              </a:solidFill>
              <a:latin typeface="Arial" panose="020B0604020202020204" pitchFamily="34" charset="0"/>
            </a:endParaRPr>
          </a:p>
          <a:p>
            <a:pPr marL="252000" lvl="0" indent="-252000" algn="l" rtl="0">
              <a:lnSpc>
                <a:spcPct val="200000"/>
              </a:lnSpc>
              <a:spcBef>
                <a:spcPts val="1200"/>
              </a:spcBef>
              <a:spcAft>
                <a:spcPts val="0"/>
              </a:spcAft>
              <a:buFont typeface="Arial" panose="020B0604020202020204" pitchFamily="34" charset="0"/>
              <a:buChar char="•"/>
            </a:pPr>
            <a:endParaRPr i="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6"/>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a:t>Objectives </a:t>
            </a:r>
            <a:endParaRPr/>
          </a:p>
        </p:txBody>
      </p:sp>
      <p:sp>
        <p:nvSpPr>
          <p:cNvPr id="50" name="Google Shape;50;p6"/>
          <p:cNvSpPr txBox="1">
            <a:spLocks noGrp="1"/>
          </p:cNvSpPr>
          <p:nvPr>
            <p:ph type="body" idx="1"/>
          </p:nvPr>
        </p:nvSpPr>
        <p:spPr>
          <a:xfrm>
            <a:off x="360000" y="1800000"/>
            <a:ext cx="11520600" cy="4140000"/>
          </a:xfrm>
          <a:prstGeom prst="rect">
            <a:avLst/>
          </a:prstGeom>
          <a:noFill/>
          <a:ln>
            <a:noFill/>
          </a:ln>
        </p:spPr>
        <p:txBody>
          <a:bodyPr spcFirstLastPara="1" wrap="square" lIns="0" tIns="0" rIns="0" bIns="0" anchor="t" anchorCtr="0">
            <a:noAutofit/>
          </a:bodyPr>
          <a:lstStyle/>
          <a:p>
            <a:pPr marL="0" indent="0">
              <a:spcAft>
                <a:spcPts val="1200"/>
              </a:spcAft>
              <a:buClr>
                <a:srgbClr val="000000">
                  <a:lumMod val="100000"/>
                </a:srgbClr>
              </a:buClr>
              <a:buSzPct val="100000"/>
            </a:pPr>
            <a:r>
              <a:rPr lang="en-GB" dirty="0">
                <a:solidFill>
                  <a:srgbClr val="000000"/>
                </a:solidFill>
                <a:latin typeface="Arial" panose="020B0604020202020204" pitchFamily="34" charset="0"/>
                <a:ea typeface="Arial"/>
                <a:cs typeface="Arial"/>
                <a:sym typeface="Arial"/>
              </a:rPr>
              <a:t>You should be able to:</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b="1" dirty="0">
                <a:solidFill>
                  <a:srgbClr val="000000"/>
                </a:solidFill>
                <a:latin typeface="Arial" panose="020B0604020202020204" pitchFamily="34" charset="0"/>
              </a:rPr>
              <a:t>Describe</a:t>
            </a:r>
            <a:r>
              <a:rPr lang="en-GB" dirty="0">
                <a:solidFill>
                  <a:srgbClr val="000000"/>
                </a:solidFill>
                <a:latin typeface="Arial" panose="020B0604020202020204" pitchFamily="34" charset="0"/>
              </a:rPr>
              <a:t> the combustion process for gas, oil, and solid fuels.</a:t>
            </a:r>
            <a:endParaRPr dirty="0">
              <a:solidFill>
                <a:srgbClr val="000000"/>
              </a:solidFill>
              <a:latin typeface="Arial" panose="020B0604020202020204" pitchFamily="34" charset="0"/>
            </a:endParaRPr>
          </a:p>
          <a:p>
            <a:pPr marL="252000" indent="-252000">
              <a:spcAft>
                <a:spcPts val="1800"/>
              </a:spcAft>
              <a:buClr>
                <a:srgbClr val="000000">
                  <a:lumMod val="100000"/>
                </a:srgbClr>
              </a:buClr>
              <a:buSzPct val="100000"/>
              <a:buFont typeface="Arial" panose="020B0604020202020204" pitchFamily="34" charset="0"/>
              <a:buChar char="•"/>
            </a:pPr>
            <a:r>
              <a:rPr lang="en-GB" b="1" dirty="0">
                <a:solidFill>
                  <a:srgbClr val="000000"/>
                </a:solidFill>
                <a:latin typeface="Arial" panose="020B0604020202020204" pitchFamily="34" charset="0"/>
              </a:rPr>
              <a:t>Differentiate</a:t>
            </a:r>
            <a:r>
              <a:rPr lang="en-GB" dirty="0">
                <a:solidFill>
                  <a:srgbClr val="000000"/>
                </a:solidFill>
                <a:latin typeface="Arial" panose="020B0604020202020204" pitchFamily="34" charset="0"/>
              </a:rPr>
              <a:t> between complete and incomplete combustion.</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pPr>
            <a:r>
              <a:rPr lang="en-GB" dirty="0">
                <a:solidFill>
                  <a:srgbClr val="000000"/>
                </a:solidFill>
                <a:latin typeface="Arial" panose="020B0604020202020204" pitchFamily="34" charset="0"/>
                <a:ea typeface="Arial"/>
                <a:cs typeface="Arial"/>
                <a:sym typeface="Arial"/>
              </a:rPr>
              <a:t>You might also be able to:</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b="1" dirty="0">
                <a:solidFill>
                  <a:srgbClr val="000000"/>
                </a:solidFill>
                <a:latin typeface="Arial" panose="020B0604020202020204" pitchFamily="34" charset="0"/>
              </a:rPr>
              <a:t>Explain</a:t>
            </a:r>
            <a:r>
              <a:rPr lang="en-GB" dirty="0">
                <a:solidFill>
                  <a:srgbClr val="000000"/>
                </a:solidFill>
                <a:latin typeface="Arial" panose="020B0604020202020204" pitchFamily="34" charset="0"/>
              </a:rPr>
              <a:t> the signs and dangers of incomplete combustion.</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b="1" dirty="0">
                <a:solidFill>
                  <a:srgbClr val="000000"/>
                </a:solidFill>
                <a:latin typeface="Arial" panose="020B0604020202020204" pitchFamily="34" charset="0"/>
              </a:rPr>
              <a:t>Understand</a:t>
            </a:r>
            <a:r>
              <a:rPr lang="en-GB" dirty="0">
                <a:solidFill>
                  <a:srgbClr val="000000"/>
                </a:solidFill>
                <a:latin typeface="Arial" panose="020B0604020202020204" pitchFamily="34" charset="0"/>
              </a:rPr>
              <a:t> the combustion triangle and apply it.</a:t>
            </a:r>
            <a:endParaRPr dirty="0">
              <a:solidFill>
                <a:srgbClr val="000000"/>
              </a:solidFill>
              <a:latin typeface="Arial" panose="020B0604020202020204" pitchFamily="34" charset="0"/>
            </a:endParaRPr>
          </a:p>
          <a:p>
            <a:pPr marL="0" lvl="0" indent="0" algn="l" rtl="0">
              <a:lnSpc>
                <a:spcPct val="110000"/>
              </a:lnSpc>
              <a:spcBef>
                <a:spcPts val="1200"/>
              </a:spcBef>
              <a:spcAft>
                <a:spcPts val="0"/>
              </a:spcAft>
            </a:pPr>
            <a:endParaRP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g3729b375229_0_156"/>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Final knowledge check</a:t>
            </a:r>
          </a:p>
        </p:txBody>
      </p:sp>
      <p:sp>
        <p:nvSpPr>
          <p:cNvPr id="236" name="Google Shape;236;g3729b375229_0_156"/>
          <p:cNvSpPr txBox="1">
            <a:spLocks noGrp="1"/>
          </p:cNvSpPr>
          <p:nvPr>
            <p:ph type="body" idx="1"/>
          </p:nvPr>
        </p:nvSpPr>
        <p:spPr>
          <a:xfrm>
            <a:off x="360000" y="1800000"/>
            <a:ext cx="11523600" cy="3911100"/>
          </a:xfrm>
          <a:prstGeom prst="rect">
            <a:avLst/>
          </a:prstGeom>
          <a:noFill/>
          <a:ln>
            <a:noFill/>
          </a:ln>
        </p:spPr>
        <p:txBody>
          <a:bodyPr spcFirstLastPara="1" wrap="square" lIns="0" tIns="0" rIns="0" bIns="0" anchor="t" anchorCtr="0">
            <a:noAutofit/>
          </a:bodyPr>
          <a:lstStyle/>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Name the three parts of the combustion triangle.</a:t>
            </a:r>
            <a:endParaRPr dirty="0">
              <a:solidFill>
                <a:srgbClr val="000000"/>
              </a:solidFill>
              <a:latin typeface="Arial" panose="020B0604020202020204" pitchFamily="34" charset="0"/>
            </a:endParaRPr>
          </a:p>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What are signs of incomplete combustion?</a:t>
            </a:r>
            <a:endParaRPr dirty="0">
              <a:solidFill>
                <a:srgbClr val="000000"/>
              </a:solidFill>
              <a:latin typeface="Arial" panose="020B0604020202020204" pitchFamily="34" charset="0"/>
            </a:endParaRPr>
          </a:p>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Why is CO dangerous?</a:t>
            </a:r>
            <a:endParaRPr dirty="0">
              <a:solidFill>
                <a:srgbClr val="000000"/>
              </a:solidFill>
              <a:latin typeface="Arial" panose="020B0604020202020204" pitchFamily="34" charset="0"/>
            </a:endParaRPr>
          </a:p>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How does a flue gas analyser help?</a:t>
            </a:r>
            <a:endParaRPr dirty="0">
              <a:solidFill>
                <a:srgbClr val="000000"/>
              </a:solidFill>
              <a:latin typeface="Arial" panose="020B0604020202020204" pitchFamily="34" charset="0"/>
            </a:endParaRPr>
          </a:p>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What regulation applies to combustion appliances?</a:t>
            </a:r>
            <a:endParaRPr dirty="0">
              <a:solidFill>
                <a:srgbClr val="000000"/>
              </a:solidFill>
              <a:latin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g3729b375229_0_161"/>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Midpoint knowledge check - answers</a:t>
            </a:r>
          </a:p>
        </p:txBody>
      </p:sp>
      <p:sp>
        <p:nvSpPr>
          <p:cNvPr id="242" name="Google Shape;242;g3729b375229_0_161"/>
          <p:cNvSpPr txBox="1">
            <a:spLocks noGrp="1"/>
          </p:cNvSpPr>
          <p:nvPr>
            <p:ph type="body" idx="1"/>
          </p:nvPr>
        </p:nvSpPr>
        <p:spPr>
          <a:xfrm>
            <a:off x="360000" y="1800000"/>
            <a:ext cx="11523600" cy="3911100"/>
          </a:xfrm>
          <a:prstGeom prst="rect">
            <a:avLst/>
          </a:prstGeom>
          <a:noFill/>
          <a:ln>
            <a:noFill/>
          </a:ln>
        </p:spPr>
        <p:txBody>
          <a:bodyPr spcFirstLastPara="1" wrap="square" lIns="0" tIns="0" rIns="0" bIns="0" anchor="t" anchorCtr="0">
            <a:noAutofit/>
          </a:bodyPr>
          <a:lstStyle/>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Fuel, oxygen, heat</a:t>
            </a:r>
            <a:endParaRPr dirty="0">
              <a:solidFill>
                <a:srgbClr val="000000"/>
              </a:solidFill>
              <a:latin typeface="Arial" panose="020B0604020202020204" pitchFamily="34" charset="0"/>
            </a:endParaRPr>
          </a:p>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Yellow flames, soot, condensation</a:t>
            </a:r>
            <a:endParaRPr dirty="0">
              <a:solidFill>
                <a:srgbClr val="000000"/>
              </a:solidFill>
              <a:latin typeface="Arial" panose="020B0604020202020204" pitchFamily="34" charset="0"/>
            </a:endParaRPr>
          </a:p>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Toxic, odourless gas that displaces oxygen</a:t>
            </a:r>
            <a:endParaRPr dirty="0">
              <a:solidFill>
                <a:srgbClr val="000000"/>
              </a:solidFill>
              <a:latin typeface="Arial" panose="020B0604020202020204" pitchFamily="34" charset="0"/>
            </a:endParaRPr>
          </a:p>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Measures CO, CO₂, O₂ and temperature</a:t>
            </a:r>
            <a:endParaRPr dirty="0">
              <a:solidFill>
                <a:srgbClr val="000000"/>
              </a:solidFill>
              <a:latin typeface="Arial" panose="020B0604020202020204" pitchFamily="34" charset="0"/>
            </a:endParaRPr>
          </a:p>
          <a:p>
            <a:pPr indent="-457200">
              <a:spcAft>
                <a:spcPts val="1200"/>
              </a:spcAft>
              <a:buClr>
                <a:srgbClr val="000000">
                  <a:lumMod val="100000"/>
                </a:srgbClr>
              </a:buClr>
              <a:buSzPct val="100000"/>
              <a:buFont typeface="+mj-lt"/>
              <a:buAutoNum type="arabicPeriod"/>
            </a:pPr>
            <a:r>
              <a:rPr lang="en-GB" dirty="0">
                <a:solidFill>
                  <a:srgbClr val="000000"/>
                </a:solidFill>
                <a:latin typeface="Arial" panose="020B0604020202020204" pitchFamily="34" charset="0"/>
              </a:rPr>
              <a:t>Building Regulations Part J</a:t>
            </a:r>
            <a:endParaRPr dirty="0">
              <a:solidFill>
                <a:srgbClr val="000000"/>
              </a:solidFill>
              <a:latin typeface="Arial" panose="020B0604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g3729b375229_0_166"/>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Reflection task</a:t>
            </a:r>
          </a:p>
        </p:txBody>
      </p:sp>
      <p:sp>
        <p:nvSpPr>
          <p:cNvPr id="248" name="Google Shape;248;g3729b375229_0_166"/>
          <p:cNvSpPr txBox="1">
            <a:spLocks noGrp="1"/>
          </p:cNvSpPr>
          <p:nvPr>
            <p:ph type="body" idx="1"/>
          </p:nvPr>
        </p:nvSpPr>
        <p:spPr>
          <a:xfrm>
            <a:off x="360000" y="1800000"/>
            <a:ext cx="11523600" cy="1680460"/>
          </a:xfrm>
          <a:prstGeom prst="rect">
            <a:avLst/>
          </a:prstGeom>
          <a:noFill/>
          <a:ln>
            <a:noFill/>
          </a:ln>
        </p:spPr>
        <p:txBody>
          <a:bodyPr spcFirstLastPara="1" wrap="square" lIns="0" tIns="0" rIns="0" bIns="0" anchor="t" anchorCtr="0">
            <a:spAutoFit/>
          </a:bodyPr>
          <a:lstStyle/>
          <a:p>
            <a:pPr marL="0" indent="0">
              <a:spcAft>
                <a:spcPts val="1200"/>
              </a:spcAft>
              <a:buClr>
                <a:srgbClr val="000000">
                  <a:lumMod val="100000"/>
                </a:srgbClr>
              </a:buClr>
              <a:buSzPct val="100000"/>
            </a:pPr>
            <a:r>
              <a:rPr lang="en-GB">
                <a:solidFill>
                  <a:srgbClr val="000000"/>
                </a:solidFill>
                <a:latin typeface="Arial" panose="020B0604020202020204" pitchFamily="34" charset="0"/>
              </a:rPr>
              <a:t>Think about a boiler or appliance you've worked with. </a:t>
            </a:r>
            <a:endParaRPr>
              <a:solidFill>
                <a:srgbClr val="000000"/>
              </a:solidFill>
              <a:latin typeface="Arial" panose="020B0604020202020204" pitchFamily="34" charset="0"/>
            </a:endParaRPr>
          </a:p>
          <a:p>
            <a:pPr marL="0" indent="0">
              <a:spcAft>
                <a:spcPts val="1200"/>
              </a:spcAft>
              <a:buClr>
                <a:srgbClr val="000000">
                  <a:lumMod val="100000"/>
                </a:srgbClr>
              </a:buClr>
              <a:buSzPct val="100000"/>
            </a:pPr>
            <a:r>
              <a:rPr lang="en-GB">
                <a:solidFill>
                  <a:srgbClr val="000000"/>
                </a:solidFill>
                <a:latin typeface="Arial" panose="020B0604020202020204" pitchFamily="34" charset="0"/>
              </a:rPr>
              <a:t>Was it set up for complete combustion?</a:t>
            </a:r>
            <a:endParaRPr>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a:solidFill>
                  <a:srgbClr val="000000"/>
                </a:solidFill>
                <a:latin typeface="Arial" panose="020B0604020202020204" pitchFamily="34" charset="0"/>
              </a:rPr>
              <a:t>How did you know?</a:t>
            </a:r>
            <a:endParaRPr>
              <a:solidFill>
                <a:srgbClr val="000000"/>
              </a:solidFill>
              <a:latin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g3729b375229_0_171"/>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Useful references</a:t>
            </a:r>
          </a:p>
        </p:txBody>
      </p:sp>
      <p:sp>
        <p:nvSpPr>
          <p:cNvPr id="254" name="Google Shape;254;g3729b375229_0_171"/>
          <p:cNvSpPr txBox="1">
            <a:spLocks noGrp="1"/>
          </p:cNvSpPr>
          <p:nvPr>
            <p:ph type="body" idx="1"/>
          </p:nvPr>
        </p:nvSpPr>
        <p:spPr>
          <a:xfrm>
            <a:off x="360000" y="1800000"/>
            <a:ext cx="11523600" cy="3911100"/>
          </a:xfrm>
          <a:prstGeom prst="rect">
            <a:avLst/>
          </a:prstGeom>
          <a:noFill/>
          <a:ln>
            <a:noFill/>
          </a:ln>
        </p:spPr>
        <p:txBody>
          <a:bodyPr spcFirstLastPara="1" wrap="square" lIns="0" tIns="0" rIns="0" bIns="0" anchor="t" anchorCtr="0">
            <a:noAutofit/>
          </a:bodyPr>
          <a:lstStyle/>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Gas Safety (Installation and Use) Regulations</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Building Regulations Part J</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HSE Gas Safety Guidance</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OFTEC, HETAS resources.</a:t>
            </a:r>
            <a:endParaRPr dirty="0">
              <a:solidFill>
                <a:srgbClr val="000000"/>
              </a:solidFill>
              <a:latin typeface="Arial" panose="020B060402020202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15"/>
          <p:cNvSpPr txBox="1">
            <a:spLocks noGrp="1"/>
          </p:cNvSpPr>
          <p:nvPr>
            <p:ph type="title"/>
          </p:nvPr>
        </p:nvSpPr>
        <p:spPr>
          <a:xfrm>
            <a:off x="252000" y="972000"/>
            <a:ext cx="11628452" cy="646331"/>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Summary</a:t>
            </a:r>
            <a:endParaRPr dirty="0"/>
          </a:p>
        </p:txBody>
      </p:sp>
      <p:sp>
        <p:nvSpPr>
          <p:cNvPr id="260" name="Google Shape;260;p15"/>
          <p:cNvSpPr txBox="1">
            <a:spLocks noGrp="1"/>
          </p:cNvSpPr>
          <p:nvPr>
            <p:ph type="body" idx="1"/>
          </p:nvPr>
        </p:nvSpPr>
        <p:spPr>
          <a:xfrm>
            <a:off x="360000" y="1800000"/>
            <a:ext cx="9936276" cy="4140000"/>
          </a:xfrm>
          <a:prstGeom prst="rect">
            <a:avLst/>
          </a:prstGeom>
          <a:noFill/>
          <a:ln>
            <a:noFill/>
          </a:ln>
        </p:spPr>
        <p:txBody>
          <a:bodyPr spcFirstLastPara="1" wrap="square" lIns="0" tIns="0" rIns="0" bIns="0" anchor="t" anchorCtr="0">
            <a:noAutofit/>
          </a:bodyPr>
          <a:lstStyle/>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You should now be able to:</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b="1" dirty="0">
                <a:solidFill>
                  <a:srgbClr val="000000"/>
                </a:solidFill>
                <a:latin typeface="Arial" panose="020B0604020202020204" pitchFamily="34" charset="0"/>
              </a:rPr>
              <a:t>Identify</a:t>
            </a:r>
            <a:r>
              <a:rPr lang="en-GB" dirty="0">
                <a:solidFill>
                  <a:srgbClr val="000000"/>
                </a:solidFill>
                <a:latin typeface="Arial" panose="020B0604020202020204" pitchFamily="34" charset="0"/>
              </a:rPr>
              <a:t> the combustion process for gas, oil, and solid fuels.</a:t>
            </a:r>
            <a:endParaRPr dirty="0">
              <a:solidFill>
                <a:srgbClr val="000000"/>
              </a:solidFill>
              <a:latin typeface="Arial" panose="020B0604020202020204" pitchFamily="34" charset="0"/>
            </a:endParaRPr>
          </a:p>
          <a:p>
            <a:pPr marL="252000" indent="-252000">
              <a:spcAft>
                <a:spcPts val="1800"/>
              </a:spcAft>
              <a:buClr>
                <a:srgbClr val="000000">
                  <a:lumMod val="100000"/>
                </a:srgbClr>
              </a:buClr>
              <a:buSzPct val="100000"/>
              <a:buFont typeface="Arial" panose="020B0604020202020204" pitchFamily="34" charset="0"/>
              <a:buChar char="•"/>
            </a:pPr>
            <a:r>
              <a:rPr lang="en-GB" b="1" dirty="0">
                <a:solidFill>
                  <a:srgbClr val="000000"/>
                </a:solidFill>
                <a:latin typeface="Arial" panose="020B0604020202020204" pitchFamily="34" charset="0"/>
              </a:rPr>
              <a:t>Recognise</a:t>
            </a:r>
            <a:r>
              <a:rPr lang="en-GB" dirty="0">
                <a:solidFill>
                  <a:srgbClr val="000000"/>
                </a:solidFill>
                <a:latin typeface="Arial" panose="020B0604020202020204" pitchFamily="34" charset="0"/>
              </a:rPr>
              <a:t> the signs and causes of incomplete combustion.</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You might also be able to:</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b="1" dirty="0">
                <a:solidFill>
                  <a:srgbClr val="000000"/>
                </a:solidFill>
                <a:latin typeface="Arial" panose="020B0604020202020204" pitchFamily="34" charset="0"/>
              </a:rPr>
              <a:t>Use</a:t>
            </a:r>
            <a:r>
              <a:rPr lang="en-GB" dirty="0">
                <a:solidFill>
                  <a:srgbClr val="000000"/>
                </a:solidFill>
                <a:latin typeface="Arial" panose="020B0604020202020204" pitchFamily="34" charset="0"/>
              </a:rPr>
              <a:t> testing equipment to analyse combustion.</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b="1" dirty="0">
                <a:solidFill>
                  <a:srgbClr val="000000"/>
                </a:solidFill>
                <a:latin typeface="Arial" panose="020B0604020202020204" pitchFamily="34" charset="0"/>
              </a:rPr>
              <a:t>Apply</a:t>
            </a:r>
            <a:r>
              <a:rPr lang="en-GB" dirty="0">
                <a:solidFill>
                  <a:srgbClr val="000000"/>
                </a:solidFill>
                <a:latin typeface="Arial" panose="020B0604020202020204" pitchFamily="34" charset="0"/>
              </a:rPr>
              <a:t> safe design practices in </a:t>
            </a:r>
            <a:r>
              <a:rPr lang="en-GB">
                <a:solidFill>
                  <a:srgbClr val="000000"/>
                </a:solidFill>
                <a:latin typeface="Arial" panose="020B0604020202020204" pitchFamily="34" charset="0"/>
              </a:rPr>
              <a:t>combustion systems.</a:t>
            </a:r>
            <a:endParaRPr dirty="0">
              <a:solidFill>
                <a:srgbClr val="000000"/>
              </a:solidFill>
              <a:latin typeface="Arial" panose="020B0604020202020204" pitchFamily="34" charset="0"/>
            </a:endParaRPr>
          </a:p>
          <a:p>
            <a:pPr marL="0" lvl="0" indent="0" algn="l" rtl="0">
              <a:lnSpc>
                <a:spcPct val="110000"/>
              </a:lnSpc>
              <a:spcBef>
                <a:spcPts val="1200"/>
              </a:spcBef>
              <a:spcAft>
                <a:spcPts val="0"/>
              </a:spcAft>
            </a:pPr>
            <a:endParaRPr sz="22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g3729b375229_0_176"/>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Extended learning and review</a:t>
            </a:r>
          </a:p>
        </p:txBody>
      </p:sp>
      <p:sp>
        <p:nvSpPr>
          <p:cNvPr id="266" name="Google Shape;266;g3729b375229_0_176"/>
          <p:cNvSpPr txBox="1">
            <a:spLocks noGrp="1"/>
          </p:cNvSpPr>
          <p:nvPr>
            <p:ph type="body" idx="1"/>
          </p:nvPr>
        </p:nvSpPr>
        <p:spPr>
          <a:xfrm>
            <a:off x="360000" y="1800000"/>
            <a:ext cx="9936300" cy="4140000"/>
          </a:xfrm>
          <a:prstGeom prst="rect">
            <a:avLst/>
          </a:prstGeom>
          <a:noFill/>
          <a:ln>
            <a:noFill/>
          </a:ln>
        </p:spPr>
        <p:txBody>
          <a:bodyPr spcFirstLastPara="1" wrap="square" lIns="0" tIns="0" rIns="0" bIns="0" anchor="t" anchorCtr="0">
            <a:noAutofit/>
          </a:bodyPr>
          <a:lstStyle/>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Flue gas analyser simulation walkthrough</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Group task: combustion fault diagnosis</a:t>
            </a:r>
            <a:endParaRPr dirty="0">
              <a:solidFill>
                <a:srgbClr val="000000"/>
              </a:solidFill>
              <a:latin typeface="Arial" panose="020B0604020202020204"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16"/>
          <p:cNvSpPr txBox="1"/>
          <p:nvPr/>
        </p:nvSpPr>
        <p:spPr>
          <a:xfrm>
            <a:off x="3599812" y="1441374"/>
            <a:ext cx="5040000"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5400" dirty="0">
                <a:solidFill>
                  <a:srgbClr val="FC4421"/>
                </a:solidFill>
                <a:latin typeface="Arial"/>
                <a:ea typeface="Arial"/>
                <a:cs typeface="Arial"/>
                <a:sym typeface="Arial"/>
              </a:rPr>
              <a:t>Any questions?</a:t>
            </a:r>
            <a:endParaRPr dirty="0"/>
          </a:p>
        </p:txBody>
      </p:sp>
      <p:sp>
        <p:nvSpPr>
          <p:cNvPr id="2" name="TextBox 1">
            <a:extLst>
              <a:ext uri="{FF2B5EF4-FFF2-40B4-BE49-F238E27FC236}">
                <a16:creationId xmlns:a16="http://schemas.microsoft.com/office/drawing/2014/main" id="{EDE1F185-7D23-EBC9-8B8E-94D37A58C520}"/>
              </a:ext>
            </a:extLst>
          </p:cNvPr>
          <p:cNvSpPr txBox="1"/>
          <p:nvPr/>
        </p:nvSpPr>
        <p:spPr>
          <a:xfrm>
            <a:off x="467358" y="3571368"/>
            <a:ext cx="11304908" cy="2031325"/>
          </a:xfrm>
          <a:prstGeom prst="rect">
            <a:avLst/>
          </a:prstGeom>
          <a:noFill/>
        </p:spPr>
        <p:txBody>
          <a:bodyPr wrap="square">
            <a:spAutoFit/>
          </a:bodyPr>
          <a:lstStyle/>
          <a:p>
            <a:pPr algn="l" fontAlgn="base">
              <a:buNone/>
            </a:pPr>
            <a:r>
              <a:rPr lang="en-GB" sz="1800" b="0" i="0" dirty="0">
                <a:solidFill>
                  <a:srgbClr val="000000"/>
                </a:solidFill>
                <a:effectLst/>
                <a:latin typeface="inherit"/>
              </a:rPr>
              <a:t>Copyright in this document belongs to and is used under licence from the Department for Education, © 2025.</a:t>
            </a: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 </a:t>
            </a: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‘T-LEVELS’ and ‘T Level’ are registered trademarks of the Department for Education.</a:t>
            </a: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 </a:t>
            </a: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WJEC is authorised by the Department for Education to develop and deliver this T Level Technical Qualification.</a:t>
            </a:r>
          </a:p>
          <a:p>
            <a:pPr algn="l" fontAlgn="base">
              <a:buNone/>
            </a:pPr>
            <a:endParaRPr lang="en-GB" sz="1800" dirty="0">
              <a:solidFill>
                <a:srgbClr val="000000"/>
              </a:solidFill>
              <a:latin typeface="inherit"/>
            </a:endParaRPr>
          </a:p>
          <a:p>
            <a:r>
              <a:rPr lang="en-US" altLang="en-US" sz="1800" dirty="0">
                <a:solidFill>
                  <a:srgbClr val="000000"/>
                </a:solidFill>
                <a:latin typeface="inherit"/>
              </a:rPr>
              <a:t>WJEC operates in England under the name </a:t>
            </a:r>
            <a:r>
              <a:rPr lang="en-US" altLang="en-US" sz="1800" dirty="0" err="1">
                <a:solidFill>
                  <a:srgbClr val="000000"/>
                </a:solidFill>
                <a:latin typeface="inherit"/>
              </a:rPr>
              <a:t>Eduqas</a:t>
            </a:r>
            <a:r>
              <a:rPr lang="en-US" altLang="en-US" sz="1800" dirty="0">
                <a:solidFill>
                  <a:srgbClr val="000000"/>
                </a:solidFill>
                <a:latin typeface="inherit"/>
              </a:rPr>
              <a:t> which is a registered trademark of WJEC.</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8"/>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What is combustion?</a:t>
            </a:r>
          </a:p>
        </p:txBody>
      </p:sp>
      <p:sp>
        <p:nvSpPr>
          <p:cNvPr id="56" name="Google Shape;56;p8"/>
          <p:cNvSpPr txBox="1">
            <a:spLocks noGrp="1"/>
          </p:cNvSpPr>
          <p:nvPr>
            <p:ph type="body" idx="1"/>
          </p:nvPr>
        </p:nvSpPr>
        <p:spPr>
          <a:xfrm>
            <a:off x="359999" y="1800000"/>
            <a:ext cx="8174401" cy="4140000"/>
          </a:xfrm>
          <a:prstGeom prst="rect">
            <a:avLst/>
          </a:prstGeom>
          <a:noFill/>
          <a:ln>
            <a:noFill/>
          </a:ln>
        </p:spPr>
        <p:txBody>
          <a:bodyPr spcFirstLastPara="1" wrap="square" lIns="0" tIns="0" rIns="0" bIns="0" anchor="t" anchorCtr="0">
            <a:noAutofit/>
          </a:bodyPr>
          <a:lstStyle/>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Combustion is a chemical reaction between a fuel and oxygen that releases heat and light. It's the foundation of heating systems using gas, oil, or solid fuels. </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For combustion to occur, the right fuel-to-air ratio must be maintained. </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dirty="0">
                <a:solidFill>
                  <a:srgbClr val="000000"/>
                </a:solidFill>
                <a:latin typeface="Arial" panose="020B0604020202020204" pitchFamily="34" charset="0"/>
              </a:rPr>
              <a:t>The energy released is used to heat water or air in plumbing systems.</a:t>
            </a:r>
            <a:endParaRPr dirty="0">
              <a:solidFill>
                <a:srgbClr val="000000"/>
              </a:solidFill>
              <a:latin typeface="Arial" panose="020B0604020202020204" pitchFamily="34" charset="0"/>
            </a:endParaRPr>
          </a:p>
        </p:txBody>
      </p:sp>
      <p:pic>
        <p:nvPicPr>
          <p:cNvPr id="57" name="Google Shape;57;p8"/>
          <p:cNvPicPr preferRelativeResize="0">
            <a:picLocks noChangeAspect="1"/>
          </p:cNvPicPr>
          <p:nvPr/>
        </p:nvPicPr>
        <p:blipFill>
          <a:blip r:embed="rId3"/>
          <a:srcRect/>
          <a:stretch/>
        </p:blipFill>
        <p:spPr>
          <a:xfrm>
            <a:off x="8998186" y="1440000"/>
            <a:ext cx="2881440" cy="4320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p9"/>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The combustion triangle</a:t>
            </a:r>
          </a:p>
        </p:txBody>
      </p:sp>
      <p:sp>
        <p:nvSpPr>
          <p:cNvPr id="63" name="Google Shape;63;p9"/>
          <p:cNvSpPr txBox="1">
            <a:spLocks noGrp="1"/>
          </p:cNvSpPr>
          <p:nvPr>
            <p:ph type="body" idx="1"/>
          </p:nvPr>
        </p:nvSpPr>
        <p:spPr>
          <a:xfrm>
            <a:off x="360000" y="1800000"/>
            <a:ext cx="7560000" cy="3613297"/>
          </a:xfrm>
          <a:prstGeom prst="rect">
            <a:avLst/>
          </a:prstGeom>
          <a:noFill/>
          <a:ln>
            <a:noFill/>
          </a:ln>
        </p:spPr>
        <p:txBody>
          <a:bodyPr spcFirstLastPara="1" wrap="square" lIns="0" tIns="0" rIns="0" bIns="0" anchor="t" anchorCtr="0">
            <a:spAutoFit/>
          </a:bodyPr>
          <a:lstStyle/>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The combustion triangle includes:</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Fuel (e.g. gas, oil, solid fuels)</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Oxygen (typically from air)</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Heat/ignition source.</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dirty="0">
                <a:solidFill>
                  <a:srgbClr val="000000"/>
                </a:solidFill>
                <a:latin typeface="Arial" panose="020B0604020202020204" pitchFamily="34" charset="0"/>
              </a:rPr>
              <a:t>All three are required. Removing one will stop combustion. This model helps us understand how to manage fire safety and efficient heating.</a:t>
            </a:r>
            <a:endParaRPr dirty="0">
              <a:solidFill>
                <a:srgbClr val="000000"/>
              </a:solidFill>
              <a:latin typeface="Arial" panose="020B0604020202020204" pitchFamily="34" charset="0"/>
            </a:endParaRPr>
          </a:p>
        </p:txBody>
      </p:sp>
      <p:pic>
        <p:nvPicPr>
          <p:cNvPr id="64" name="Google Shape;64;p9"/>
          <p:cNvPicPr preferRelativeResize="0">
            <a:picLocks noChangeAspect="1"/>
          </p:cNvPicPr>
          <p:nvPr/>
        </p:nvPicPr>
        <p:blipFill>
          <a:blip r:embed="rId3"/>
          <a:srcRect/>
          <a:stretch/>
        </p:blipFill>
        <p:spPr>
          <a:xfrm>
            <a:off x="7560000" y="1440000"/>
            <a:ext cx="4320000" cy="4320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0"/>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Complete combustion</a:t>
            </a:r>
            <a:endParaRPr dirty="0"/>
          </a:p>
        </p:txBody>
      </p:sp>
      <p:sp>
        <p:nvSpPr>
          <p:cNvPr id="70" name="Google Shape;70;p10"/>
          <p:cNvSpPr txBox="1">
            <a:spLocks noGrp="1"/>
          </p:cNvSpPr>
          <p:nvPr>
            <p:ph type="body" idx="1"/>
          </p:nvPr>
        </p:nvSpPr>
        <p:spPr>
          <a:xfrm>
            <a:off x="360000" y="1800000"/>
            <a:ext cx="11522700" cy="4140000"/>
          </a:xfrm>
          <a:prstGeom prst="rect">
            <a:avLst/>
          </a:prstGeom>
          <a:noFill/>
          <a:ln>
            <a:noFill/>
          </a:ln>
        </p:spPr>
        <p:txBody>
          <a:bodyPr spcFirstLastPara="1" wrap="square" lIns="0" tIns="0" rIns="0" bIns="0" anchor="t" anchorCtr="0">
            <a:noAutofit/>
          </a:bodyPr>
          <a:lstStyle/>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Complete combustion occurs when there is enough oxygen to fully burn the fuel. It produces:</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Carbon dioxide (CO₂)</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Water (H₂O)</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Heat.</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This is the most efficient form of combustion. It reduces harmful emissions and maximises energy output.</a:t>
            </a:r>
            <a:endParaRPr dirty="0">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b="1" dirty="0">
                <a:solidFill>
                  <a:srgbClr val="000000"/>
                </a:solidFill>
                <a:latin typeface="Arial" panose="020B0604020202020204" pitchFamily="34" charset="0"/>
              </a:rPr>
              <a:t>Question: </a:t>
            </a:r>
            <a:r>
              <a:rPr lang="en-GB" dirty="0">
                <a:solidFill>
                  <a:srgbClr val="000000"/>
                </a:solidFill>
                <a:latin typeface="Arial" panose="020B0604020202020204" pitchFamily="34" charset="0"/>
              </a:rPr>
              <a:t>Why is complete combustion desirable in heating appliances?</a:t>
            </a:r>
            <a:endParaRPr dirty="0">
              <a:solidFill>
                <a:srgbClr val="000000"/>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g3729b375229_0_5"/>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Incomplete combustion</a:t>
            </a:r>
            <a:endParaRPr dirty="0"/>
          </a:p>
        </p:txBody>
      </p:sp>
      <p:sp>
        <p:nvSpPr>
          <p:cNvPr id="76" name="Google Shape;76;g3729b375229_0_5"/>
          <p:cNvSpPr txBox="1">
            <a:spLocks noGrp="1"/>
          </p:cNvSpPr>
          <p:nvPr>
            <p:ph type="body" idx="1"/>
          </p:nvPr>
        </p:nvSpPr>
        <p:spPr>
          <a:xfrm>
            <a:off x="360001" y="1800000"/>
            <a:ext cx="7693754" cy="4140000"/>
          </a:xfrm>
          <a:prstGeom prst="rect">
            <a:avLst/>
          </a:prstGeom>
          <a:noFill/>
          <a:ln>
            <a:noFill/>
          </a:ln>
        </p:spPr>
        <p:txBody>
          <a:bodyPr spcFirstLastPara="1" wrap="square" lIns="0" tIns="0" rIns="0" bIns="0" anchor="t" anchorCtr="0">
            <a:noAutofit/>
          </a:bodyPr>
          <a:lstStyle/>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Incomplete combustion happens when there isn’t enough oxygen. </a:t>
            </a:r>
          </a:p>
          <a:p>
            <a:pPr marL="0" indent="0">
              <a:spcAft>
                <a:spcPts val="1200"/>
              </a:spcAft>
              <a:buClr>
                <a:srgbClr val="000000">
                  <a:lumMod val="100000"/>
                </a:srgbClr>
              </a:buClr>
              <a:buSzPct val="100000"/>
            </a:pPr>
            <a:r>
              <a:rPr lang="en-GB" dirty="0">
                <a:solidFill>
                  <a:srgbClr val="000000"/>
                </a:solidFill>
                <a:latin typeface="Arial" panose="020B0604020202020204" pitchFamily="34" charset="0"/>
              </a:rPr>
              <a:t>This results in:</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Carbon monoxide (CO)</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Soot (carbon particles)</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Less heat produced.</a:t>
            </a:r>
            <a:endParaRPr dirty="0">
              <a:solidFill>
                <a:srgbClr val="000000"/>
              </a:solidFill>
              <a:latin typeface="Arial" panose="020B0604020202020204" pitchFamily="34" charset="0"/>
            </a:endParaRPr>
          </a:p>
          <a:p>
            <a:pPr marL="0" lvl="0" indent="0" algn="l" rtl="0">
              <a:lnSpc>
                <a:spcPct val="110000"/>
              </a:lnSpc>
              <a:spcBef>
                <a:spcPts val="1200"/>
              </a:spcBef>
              <a:spcAft>
                <a:spcPts val="0"/>
              </a:spcAft>
            </a:pPr>
            <a:endParaRPr i="1" dirty="0"/>
          </a:p>
        </p:txBody>
      </p:sp>
      <p:pic>
        <p:nvPicPr>
          <p:cNvPr id="77" name="Google Shape;77;g3729b375229_0_5"/>
          <p:cNvPicPr preferRelativeResize="0">
            <a:picLocks noChangeAspect="1"/>
          </p:cNvPicPr>
          <p:nvPr/>
        </p:nvPicPr>
        <p:blipFill>
          <a:blip r:embed="rId3"/>
          <a:srcRect/>
          <a:stretch/>
        </p:blipFill>
        <p:spPr>
          <a:xfrm>
            <a:off x="8640000" y="1800000"/>
            <a:ext cx="3240000" cy="3240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g3729b375229_0_14"/>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Signs of incomplete combustion</a:t>
            </a:r>
          </a:p>
        </p:txBody>
      </p:sp>
      <p:sp>
        <p:nvSpPr>
          <p:cNvPr id="83" name="Google Shape;83;g3729b375229_0_14"/>
          <p:cNvSpPr txBox="1">
            <a:spLocks noGrp="1"/>
          </p:cNvSpPr>
          <p:nvPr>
            <p:ph type="body" idx="1"/>
          </p:nvPr>
        </p:nvSpPr>
        <p:spPr>
          <a:xfrm>
            <a:off x="360000" y="1800000"/>
            <a:ext cx="11522700" cy="4140000"/>
          </a:xfrm>
          <a:prstGeom prst="rect">
            <a:avLst/>
          </a:prstGeom>
          <a:noFill/>
          <a:ln>
            <a:noFill/>
          </a:ln>
        </p:spPr>
        <p:txBody>
          <a:bodyPr spcFirstLastPara="1" wrap="square" lIns="0" tIns="0" rIns="0" bIns="0" anchor="t" anchorCtr="0">
            <a:noAutofit/>
          </a:bodyPr>
          <a:lstStyle/>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Yellow/orange (lazy) flames</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Soot build-up on appliances</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Condensation near burners</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dirty="0">
                <a:solidFill>
                  <a:srgbClr val="000000"/>
                </a:solidFill>
                <a:latin typeface="Arial" panose="020B0604020202020204" pitchFamily="34" charset="0"/>
              </a:rPr>
              <a:t>Unusual smells (acrid)</a:t>
            </a:r>
            <a:endParaRPr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a:solidFill>
                  <a:srgbClr val="000000"/>
                </a:solidFill>
                <a:latin typeface="Arial" panose="020B0604020202020204" pitchFamily="34" charset="0"/>
              </a:rPr>
              <a:t>Carbon </a:t>
            </a:r>
            <a:r>
              <a:rPr lang="en-GB" dirty="0">
                <a:solidFill>
                  <a:srgbClr val="000000"/>
                </a:solidFill>
                <a:latin typeface="Arial" panose="020B0604020202020204" pitchFamily="34" charset="0"/>
              </a:rPr>
              <a:t>monoxide alarms triggering.</a:t>
            </a:r>
            <a:endParaRPr dirty="0">
              <a:solidFill>
                <a:srgbClr val="000000"/>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g3729b375229_0_19"/>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Dangers of carbon monoxide (CO)</a:t>
            </a:r>
          </a:p>
        </p:txBody>
      </p:sp>
      <p:sp>
        <p:nvSpPr>
          <p:cNvPr id="91" name="Google Shape;91;g3729b375229_0_19"/>
          <p:cNvSpPr txBox="1">
            <a:spLocks noGrp="1"/>
          </p:cNvSpPr>
          <p:nvPr>
            <p:ph type="body" idx="1"/>
          </p:nvPr>
        </p:nvSpPr>
        <p:spPr>
          <a:xfrm>
            <a:off x="360000" y="1800000"/>
            <a:ext cx="11520600" cy="4140000"/>
          </a:xfrm>
          <a:prstGeom prst="rect">
            <a:avLst/>
          </a:prstGeom>
          <a:noFill/>
          <a:ln>
            <a:noFill/>
          </a:ln>
        </p:spPr>
        <p:txBody>
          <a:bodyPr spcFirstLastPara="1" wrap="square" lIns="0" tIns="0" rIns="0" bIns="0" anchor="t" anchorCtr="0">
            <a:noAutofit/>
          </a:bodyPr>
          <a:lstStyle/>
          <a:p>
            <a:pPr marL="0" indent="0">
              <a:spcAft>
                <a:spcPts val="600"/>
              </a:spcAft>
              <a:buClr>
                <a:srgbClr val="000000">
                  <a:lumMod val="100000"/>
                </a:srgbClr>
              </a:buClr>
              <a:buSzPct val="100000"/>
            </a:pPr>
            <a:r>
              <a:rPr lang="en-GB" sz="2300" dirty="0">
                <a:solidFill>
                  <a:srgbClr val="000000"/>
                </a:solidFill>
                <a:latin typeface="Arial" panose="020B0604020202020204" pitchFamily="34" charset="0"/>
              </a:rPr>
              <a:t>CO is a colourless, odourless gas. It binds to haemoglobin, reducing oxygen transport in the body. </a:t>
            </a:r>
          </a:p>
          <a:p>
            <a:pPr marL="0" indent="0">
              <a:spcAft>
                <a:spcPts val="600"/>
              </a:spcAft>
              <a:buClr>
                <a:srgbClr val="000000">
                  <a:lumMod val="100000"/>
                </a:srgbClr>
              </a:buClr>
              <a:buSzPct val="100000"/>
            </a:pPr>
            <a:r>
              <a:rPr lang="en-GB" sz="2300" dirty="0">
                <a:solidFill>
                  <a:srgbClr val="000000"/>
                </a:solidFill>
                <a:latin typeface="Arial" panose="020B0604020202020204" pitchFamily="34" charset="0"/>
              </a:rPr>
              <a:t>Symptoms of exposure:</a:t>
            </a:r>
            <a:endParaRPr sz="2300" dirty="0">
              <a:solidFill>
                <a:srgbClr val="000000"/>
              </a:solidFill>
              <a:latin typeface="Arial" panose="020B0604020202020204" pitchFamily="34" charset="0"/>
            </a:endParaRPr>
          </a:p>
          <a:p>
            <a:pPr marL="252000" indent="-252000">
              <a:spcAft>
                <a:spcPts val="600"/>
              </a:spcAft>
              <a:buClr>
                <a:srgbClr val="000000">
                  <a:lumMod val="100000"/>
                </a:srgbClr>
              </a:buClr>
              <a:buSzPct val="100000"/>
              <a:buFont typeface="Arial" panose="020B0604020202020204" pitchFamily="34" charset="0"/>
              <a:buChar char="•"/>
            </a:pPr>
            <a:r>
              <a:rPr lang="en-GB" sz="2300" dirty="0">
                <a:solidFill>
                  <a:srgbClr val="000000"/>
                </a:solidFill>
                <a:latin typeface="Arial" panose="020B0604020202020204" pitchFamily="34" charset="0"/>
              </a:rPr>
              <a:t>Headaches</a:t>
            </a:r>
            <a:endParaRPr sz="2300" dirty="0">
              <a:solidFill>
                <a:srgbClr val="000000"/>
              </a:solidFill>
              <a:latin typeface="Arial" panose="020B0604020202020204" pitchFamily="34" charset="0"/>
            </a:endParaRPr>
          </a:p>
          <a:p>
            <a:pPr marL="252000" indent="-252000">
              <a:spcAft>
                <a:spcPts val="600"/>
              </a:spcAft>
              <a:buClr>
                <a:srgbClr val="000000">
                  <a:lumMod val="100000"/>
                </a:srgbClr>
              </a:buClr>
              <a:buSzPct val="100000"/>
              <a:buFont typeface="Arial" panose="020B0604020202020204" pitchFamily="34" charset="0"/>
              <a:buChar char="•"/>
            </a:pPr>
            <a:r>
              <a:rPr lang="en-GB" sz="2300" dirty="0">
                <a:solidFill>
                  <a:srgbClr val="000000"/>
                </a:solidFill>
                <a:latin typeface="Arial" panose="020B0604020202020204" pitchFamily="34" charset="0"/>
              </a:rPr>
              <a:t>Dizziness</a:t>
            </a:r>
            <a:endParaRPr sz="2300" dirty="0">
              <a:solidFill>
                <a:srgbClr val="000000"/>
              </a:solidFill>
              <a:latin typeface="Arial" panose="020B0604020202020204" pitchFamily="34" charset="0"/>
            </a:endParaRPr>
          </a:p>
          <a:p>
            <a:pPr marL="252000" indent="-252000">
              <a:spcAft>
                <a:spcPts val="600"/>
              </a:spcAft>
              <a:buClr>
                <a:srgbClr val="000000">
                  <a:lumMod val="100000"/>
                </a:srgbClr>
              </a:buClr>
              <a:buSzPct val="100000"/>
              <a:buFont typeface="Arial" panose="020B0604020202020204" pitchFamily="34" charset="0"/>
              <a:buChar char="•"/>
            </a:pPr>
            <a:r>
              <a:rPr lang="en-GB" sz="2300" dirty="0">
                <a:solidFill>
                  <a:srgbClr val="000000"/>
                </a:solidFill>
                <a:latin typeface="Arial" panose="020B0604020202020204" pitchFamily="34" charset="0"/>
              </a:rPr>
              <a:t>Nausea</a:t>
            </a:r>
            <a:endParaRPr sz="2300" dirty="0">
              <a:solidFill>
                <a:srgbClr val="000000"/>
              </a:solidFill>
              <a:latin typeface="Arial" panose="020B0604020202020204" pitchFamily="34" charset="0"/>
            </a:endParaRPr>
          </a:p>
          <a:p>
            <a:pPr marL="252000" indent="-252000">
              <a:spcAft>
                <a:spcPts val="1200"/>
              </a:spcAft>
              <a:buClr>
                <a:srgbClr val="000000">
                  <a:lumMod val="100000"/>
                </a:srgbClr>
              </a:buClr>
              <a:buSzPct val="100000"/>
              <a:buFont typeface="Arial" panose="020B0604020202020204" pitchFamily="34" charset="0"/>
              <a:buChar char="•"/>
            </a:pPr>
            <a:r>
              <a:rPr lang="en-GB" sz="2300" dirty="0">
                <a:solidFill>
                  <a:srgbClr val="000000"/>
                </a:solidFill>
                <a:latin typeface="Arial" panose="020B0604020202020204" pitchFamily="34" charset="0"/>
              </a:rPr>
              <a:t>Death in extreme cases.</a:t>
            </a:r>
            <a:endParaRPr sz="2300" dirty="0">
              <a:solidFill>
                <a:srgbClr val="000000"/>
              </a:solidFill>
              <a:latin typeface="Arial" panose="020B0604020202020204" pitchFamily="34" charset="0"/>
            </a:endParaRPr>
          </a:p>
          <a:p>
            <a:pPr marL="0" indent="0">
              <a:spcAft>
                <a:spcPts val="1200"/>
              </a:spcAft>
              <a:buClr>
                <a:srgbClr val="000000">
                  <a:lumMod val="100000"/>
                </a:srgbClr>
              </a:buClr>
              <a:buSzPct val="100000"/>
            </a:pPr>
            <a:r>
              <a:rPr lang="en-GB" sz="2300" dirty="0">
                <a:solidFill>
                  <a:srgbClr val="000000"/>
                </a:solidFill>
                <a:latin typeface="Arial" panose="020B0604020202020204" pitchFamily="34" charset="0"/>
              </a:rPr>
              <a:t>Installers must fit alarms and check combustion regularly.</a:t>
            </a:r>
            <a:endParaRPr sz="2300" dirty="0">
              <a:solidFill>
                <a:srgbClr val="000000"/>
              </a:solidFill>
              <a:latin typeface="Arial" panose="020B0604020202020204" pitchFamily="34" charset="0"/>
            </a:endParaRPr>
          </a:p>
          <a:p>
            <a:pPr marL="0" indent="0">
              <a:spcAft>
                <a:spcPts val="1200"/>
              </a:spcAft>
              <a:buClr>
                <a:srgbClr val="000000">
                  <a:lumMod val="100000"/>
                </a:srgbClr>
              </a:buClr>
              <a:buSzPct val="100000"/>
              <a:buFont typeface="Arial" panose="020B0604020202020204" pitchFamily="34" charset="0"/>
            </a:pPr>
            <a:r>
              <a:rPr lang="en-GB" sz="2300" b="1" dirty="0">
                <a:solidFill>
                  <a:srgbClr val="000000"/>
                </a:solidFill>
                <a:latin typeface="Arial" panose="020B0604020202020204" pitchFamily="34" charset="0"/>
              </a:rPr>
              <a:t>Question: </a:t>
            </a:r>
            <a:r>
              <a:rPr lang="en-GB" sz="2300" dirty="0">
                <a:solidFill>
                  <a:srgbClr val="000000"/>
                </a:solidFill>
                <a:latin typeface="Arial" panose="020B0604020202020204" pitchFamily="34" charset="0"/>
              </a:rPr>
              <a:t>Why is carbon monoxide considered more dangerous than carbon dioxide?</a:t>
            </a:r>
            <a:endParaRPr sz="2300" dirty="0">
              <a:solidFill>
                <a:srgbClr val="000000"/>
              </a:solidFill>
              <a:latin typeface="Arial" panose="020B0604020202020204" pitchFamily="34" charset="0"/>
            </a:endParaRPr>
          </a:p>
        </p:txBody>
      </p:sp>
    </p:spTree>
  </p:cSld>
  <p:clrMapOvr>
    <a:masterClrMapping/>
  </p:clrMapOvr>
</p:sld>
</file>

<file path=ppt/theme/theme1.xml><?xml version="1.0" encoding="utf-8"?>
<a:theme xmlns:a="http://schemas.openxmlformats.org/drawingml/2006/main" name="1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a35201a8bc688b2d88f5dbb6e1211090">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b4e4d11d21b039030c9a48cd9f3673c2"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1FF99B6-4DC3-4522-BB5B-7E972E2169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96C6CCD-D75E-4C87-AD4D-B41F222E4196}">
  <ds:schemaRefs>
    <ds:schemaRef ds:uri="7c04300a-231c-4281-9146-a98f6f4a7aff"/>
    <ds:schemaRef ds:uri="http://schemas.microsoft.com/office/infopath/2007/PartnerControls"/>
    <ds:schemaRef ds:uri="http://purl.org/dc/dcmitype/"/>
    <ds:schemaRef ds:uri="http://schemas.microsoft.com/office/2006/documentManagement/types"/>
    <ds:schemaRef ds:uri="01e15224-84b2-4570-bdea-a67bb94d0921"/>
    <ds:schemaRef ds:uri="http://schemas.microsoft.com/office/2006/metadata/properties"/>
    <ds:schemaRef ds:uri="http://www.w3.org/XML/1998/namespace"/>
    <ds:schemaRef ds:uri="http://purl.org/dc/elements/1.1/"/>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DF75BFEB-A69E-42AA-8DB1-80A1606CDC48}">
  <ds:schemaRefs>
    <ds:schemaRef ds:uri="http://schemas.microsoft.com/sharepoint/v3/contenttype/forms"/>
  </ds:schemaRefs>
</ds:datastoreItem>
</file>

<file path=docMetadata/LabelInfo.xml><?xml version="1.0" encoding="utf-8"?>
<clbl:labelList xmlns:clbl="http://schemas.microsoft.com/office/2020/mipLabelMetadata">
  <clbl:label id="{382d67c2-90b3-468d-9649-4d0360cfbb3e}" enabled="1" method="Standard" siteId="{0b26221c-c008-47b1-94c7-58a0b89761cc}" contentBits="0" removed="0"/>
</clbl:labelList>
</file>

<file path=docProps/app.xml><?xml version="1.0" encoding="utf-8"?>
<Properties xmlns="http://schemas.openxmlformats.org/officeDocument/2006/extended-properties" xmlns:vt="http://schemas.openxmlformats.org/officeDocument/2006/docPropsVTypes">
  <TotalTime>29</TotalTime>
  <Words>1669</Words>
  <Application>Microsoft Office PowerPoint</Application>
  <PresentationFormat>Custom</PresentationFormat>
  <Paragraphs>215</Paragraphs>
  <Slides>36</Slides>
  <Notes>36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36</vt:i4>
      </vt:variant>
    </vt:vector>
  </HeadingPairs>
  <TitlesOfParts>
    <vt:vector size="40" baseType="lpstr">
      <vt:lpstr>Aptos</vt:lpstr>
      <vt:lpstr>Arial</vt:lpstr>
      <vt:lpstr>inherit</vt:lpstr>
      <vt:lpstr>1_Default Design</vt:lpstr>
      <vt:lpstr>PowerPoint Presentation</vt:lpstr>
      <vt:lpstr>Starter</vt:lpstr>
      <vt:lpstr>Objectives </vt:lpstr>
      <vt:lpstr>What is combustion?</vt:lpstr>
      <vt:lpstr>The combustion triangle</vt:lpstr>
      <vt:lpstr>Complete combustion</vt:lpstr>
      <vt:lpstr>Incomplete combustion</vt:lpstr>
      <vt:lpstr>Signs of incomplete combustion</vt:lpstr>
      <vt:lpstr>Dangers of carbon monoxide (CO)</vt:lpstr>
      <vt:lpstr>Combustion in gas-fired appliances</vt:lpstr>
      <vt:lpstr>Combustion in oil systems</vt:lpstr>
      <vt:lpstr>Combustion in solid fuel systems</vt:lpstr>
      <vt:lpstr>PowerPoint Presentation</vt:lpstr>
      <vt:lpstr>Causes of incomplete combustion</vt:lpstr>
      <vt:lpstr>The importance of air supply</vt:lpstr>
      <vt:lpstr>Flue design and maintenance</vt:lpstr>
      <vt:lpstr>Midpoint knowledge check</vt:lpstr>
      <vt:lpstr>Midpoint knowledge check - answers</vt:lpstr>
      <vt:lpstr>Burner settings and adjustments</vt:lpstr>
      <vt:lpstr>Flue gas analyser use</vt:lpstr>
      <vt:lpstr>Appliance maintenance and checks</vt:lpstr>
      <vt:lpstr>Installation requirements</vt:lpstr>
      <vt:lpstr>Case study – CO incident</vt:lpstr>
      <vt:lpstr>Combustion efficiency and environment</vt:lpstr>
      <vt:lpstr>Combustion regulation overview</vt:lpstr>
      <vt:lpstr>Appliance labelling and ratings</vt:lpstr>
      <vt:lpstr>Flue types and air supply</vt:lpstr>
      <vt:lpstr>Combustion in modern appliances</vt:lpstr>
      <vt:lpstr>Recap – combustion types</vt:lpstr>
      <vt:lpstr>Final knowledge check</vt:lpstr>
      <vt:lpstr>Midpoint knowledge check - answers</vt:lpstr>
      <vt:lpstr>Reflection task</vt:lpstr>
      <vt:lpstr>Useful references</vt:lpstr>
      <vt:lpstr>Summary</vt:lpstr>
      <vt:lpstr>Extended learning and review</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Mark Thirlwell</dc:creator>
  <cp:lastModifiedBy>Hazell, Danielle</cp:lastModifiedBy>
  <cp:revision>9</cp:revision>
  <dcterms:created xsi:type="dcterms:W3CDTF">2025-04-15T10:44:23Z</dcterms:created>
  <dcterms:modified xsi:type="dcterms:W3CDTF">2025-10-28T17:13:04Z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3666724-00ca-41b5-b6fa-015eacb44368_Enabled">
    <vt:lpwstr>true</vt:lpwstr>
  </property>
  <property fmtid="{D5CDD505-2E9C-101B-9397-08002B2CF9AE}" pid="3" name="MSIP_Label_a3666724-00ca-41b5-b6fa-015eacb44368_SetDate">
    <vt:lpwstr>2025-04-10T10:14:23Z</vt:lpwstr>
  </property>
  <property fmtid="{D5CDD505-2E9C-101B-9397-08002B2CF9AE}" pid="4" name="MSIP_Label_a3666724-00ca-41b5-b6fa-015eacb44368_Method">
    <vt:lpwstr>Privileged</vt:lpwstr>
  </property>
  <property fmtid="{D5CDD505-2E9C-101B-9397-08002B2CF9AE}" pid="5" name="MSIP_Label_a3666724-00ca-41b5-b6fa-015eacb44368_Name">
    <vt:lpwstr>Internal</vt:lpwstr>
  </property>
  <property fmtid="{D5CDD505-2E9C-101B-9397-08002B2CF9AE}" pid="6" name="MSIP_Label_a3666724-00ca-41b5-b6fa-015eacb44368_SiteId">
    <vt:lpwstr>b6d3492e-0aa1-4a60-840d-b706a96e670d</vt:lpwstr>
  </property>
  <property fmtid="{D5CDD505-2E9C-101B-9397-08002B2CF9AE}" pid="7" name="MSIP_Label_a3666724-00ca-41b5-b6fa-015eacb44368_ActionId">
    <vt:lpwstr>e858918b-4881-4444-b984-9dbe2495d330</vt:lpwstr>
  </property>
  <property fmtid="{D5CDD505-2E9C-101B-9397-08002B2CF9AE}" pid="8" name="MSIP_Label_a3666724-00ca-41b5-b6fa-015eacb44368_ContentBits">
    <vt:lpwstr>1</vt:lpwstr>
  </property>
  <property fmtid="{D5CDD505-2E9C-101B-9397-08002B2CF9AE}" pid="9" name="MSIP_Label_a3666724-00ca-41b5-b6fa-015eacb44368_Tag">
    <vt:lpwstr>10, 0, 1, 1</vt:lpwstr>
  </property>
  <property fmtid="{D5CDD505-2E9C-101B-9397-08002B2CF9AE}" pid="10" name="ClassificationContentMarkingHeaderLocations">
    <vt:lpwstr>1_Default Design:4</vt:lpwstr>
  </property>
  <property fmtid="{D5CDD505-2E9C-101B-9397-08002B2CF9AE}" pid="11" name="ClassificationContentMarkingHeaderText">
    <vt:lpwstr>MEWNOL - INTERNAL</vt:lpwstr>
  </property>
  <property fmtid="{D5CDD505-2E9C-101B-9397-08002B2CF9AE}" pid="12" name="ContentTypeId">
    <vt:lpwstr>0x010100CDD05C0E7E0E414EB79F81A23986EA6A</vt:lpwstr>
  </property>
  <property fmtid="{D5CDD505-2E9C-101B-9397-08002B2CF9AE}" pid="13" name="MediaServiceImageTags">
    <vt:lpwstr/>
  </property>
</Properties>
</file>